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7"/>
  </p:notesMasterIdLst>
  <p:sldIdLst>
    <p:sldId id="258" r:id="rId3"/>
    <p:sldId id="256" r:id="rId4"/>
    <p:sldId id="259" r:id="rId5"/>
    <p:sldId id="277" r:id="rId6"/>
    <p:sldId id="430" r:id="rId7"/>
    <p:sldId id="432" r:id="rId8"/>
    <p:sldId id="433" r:id="rId9"/>
    <p:sldId id="478" r:id="rId10"/>
    <p:sldId id="484" r:id="rId11"/>
    <p:sldId id="486" r:id="rId12"/>
    <p:sldId id="479" r:id="rId13"/>
    <p:sldId id="485" r:id="rId14"/>
    <p:sldId id="481" r:id="rId15"/>
    <p:sldId id="482" r:id="rId16"/>
    <p:sldId id="480" r:id="rId17"/>
    <p:sldId id="487" r:id="rId18"/>
    <p:sldId id="437" r:id="rId19"/>
    <p:sldId id="308" r:id="rId20"/>
    <p:sldId id="377" r:id="rId21"/>
    <p:sldId id="489" r:id="rId22"/>
    <p:sldId id="488" r:id="rId23"/>
    <p:sldId id="309" r:id="rId24"/>
    <p:sldId id="313" r:id="rId25"/>
    <p:sldId id="490" r:id="rId26"/>
    <p:sldId id="492" r:id="rId27"/>
    <p:sldId id="493" r:id="rId28"/>
    <p:sldId id="494" r:id="rId29"/>
    <p:sldId id="491" r:id="rId30"/>
    <p:sldId id="495" r:id="rId31"/>
    <p:sldId id="496" r:id="rId32"/>
    <p:sldId id="497" r:id="rId33"/>
    <p:sldId id="311" r:id="rId34"/>
    <p:sldId id="324" r:id="rId35"/>
    <p:sldId id="266"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22385C"/>
    <a:srgbClr val="262626"/>
    <a:srgbClr val="FF9966"/>
    <a:srgbClr val="282B4E"/>
    <a:srgbClr val="2C49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798" y="-96"/>
      </p:cViewPr>
      <p:guideLst>
        <p:guide orient="horz" pos="202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notesMaster" Target="notesMasters/notesMaster1.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ED2706-E675-409D-97F3-10E5FBEEFD4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74A905-A552-49D0-854B-8F0B830E716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eam Work 1">
    <p:spTree>
      <p:nvGrpSpPr>
        <p:cNvPr id="1" name=""/>
        <p:cNvGrpSpPr/>
        <p:nvPr/>
      </p:nvGrpSpPr>
      <p:grpSpPr>
        <a:xfrm>
          <a:off x="0" y="0"/>
          <a:ext cx="0" cy="0"/>
          <a:chOff x="0" y="0"/>
          <a:chExt cx="0" cy="0"/>
        </a:xfrm>
      </p:grpSpPr>
      <p:sp>
        <p:nvSpPr>
          <p:cNvPr id="28" name="Picture Placeholder 27"/>
          <p:cNvSpPr>
            <a:spLocks noGrp="1"/>
          </p:cNvSpPr>
          <p:nvPr>
            <p:ph type="pic" sz="quarter" idx="10"/>
          </p:nvPr>
        </p:nvSpPr>
        <p:spPr>
          <a:xfrm>
            <a:off x="704203" y="1690876"/>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
        <p:nvSpPr>
          <p:cNvPr id="29" name="Picture Placeholder 27"/>
          <p:cNvSpPr>
            <a:spLocks noGrp="1"/>
          </p:cNvSpPr>
          <p:nvPr>
            <p:ph type="pic" sz="quarter" idx="11"/>
          </p:nvPr>
        </p:nvSpPr>
        <p:spPr>
          <a:xfrm>
            <a:off x="2917164" y="1690876"/>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
        <p:nvSpPr>
          <p:cNvPr id="30" name="Picture Placeholder 27"/>
          <p:cNvSpPr>
            <a:spLocks noGrp="1"/>
          </p:cNvSpPr>
          <p:nvPr>
            <p:ph type="pic" sz="quarter" idx="12"/>
          </p:nvPr>
        </p:nvSpPr>
        <p:spPr>
          <a:xfrm>
            <a:off x="5156203" y="1675161"/>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
        <p:nvSpPr>
          <p:cNvPr id="31" name="Picture Placeholder 27"/>
          <p:cNvSpPr>
            <a:spLocks noGrp="1"/>
          </p:cNvSpPr>
          <p:nvPr>
            <p:ph type="pic" sz="quarter" idx="13"/>
          </p:nvPr>
        </p:nvSpPr>
        <p:spPr>
          <a:xfrm>
            <a:off x="7394127" y="1683019"/>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
        <p:nvSpPr>
          <p:cNvPr id="32" name="Picture Placeholder 27"/>
          <p:cNvSpPr>
            <a:spLocks noGrp="1"/>
          </p:cNvSpPr>
          <p:nvPr>
            <p:ph type="pic" sz="quarter" idx="14"/>
          </p:nvPr>
        </p:nvSpPr>
        <p:spPr>
          <a:xfrm>
            <a:off x="9630932" y="1690876"/>
            <a:ext cx="1828800" cy="1828800"/>
          </a:xfrm>
          <a:prstGeom prst="ellipse">
            <a:avLst/>
          </a:prstGeom>
          <a:solidFill>
            <a:schemeClr val="bg1">
              <a:lumMod val="85000"/>
            </a:schemeClr>
          </a:solidFill>
        </p:spPr>
        <p:txBody>
          <a:bodyPr>
            <a:normAutofit/>
          </a:bodyPr>
          <a:lstStyle>
            <a:lvl1pPr algn="ctr">
              <a:defRPr sz="1065"/>
            </a:lvl1pPr>
          </a:lstStyle>
          <a:p>
            <a:endParaRPr lang="en-US"/>
          </a:p>
        </p:txBody>
      </p:sp>
    </p:spTree>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2"/>
            <a:ext cx="2743200" cy="365125"/>
          </a:xfrm>
        </p:spPr>
        <p:txBody>
          <a:bodyPr/>
          <a:lstStyle>
            <a:lvl1pPr>
              <a:defRPr/>
            </a:lvl1pPr>
          </a:lstStyle>
          <a:p>
            <a:fld id="{5A079F21-3BE8-4E0A-A2CF-C18BDEAD91D7}" type="datetime1">
              <a:rPr lang="zh-CN" altLang="en-US">
                <a:solidFill>
                  <a:prstClr val="black">
                    <a:tint val="75000"/>
                  </a:prstClr>
                </a:solidFill>
              </a:rPr>
            </a:fld>
            <a:endParaRPr lang="zh-CN" altLang="en-US" sz="1865" dirty="0">
              <a:solidFill>
                <a:prstClr val="black"/>
              </a:solidFill>
            </a:endParaRPr>
          </a:p>
        </p:txBody>
      </p:sp>
      <p:sp>
        <p:nvSpPr>
          <p:cNvPr id="4" name="页脚占位符 3"/>
          <p:cNvSpPr>
            <a:spLocks noGrp="1"/>
          </p:cNvSpPr>
          <p:nvPr>
            <p:ph type="ftr" sz="quarter" idx="11"/>
          </p:nvPr>
        </p:nvSpPr>
        <p:spPr>
          <a:xfrm>
            <a:off x="4038600" y="6356352"/>
            <a:ext cx="4114800" cy="365125"/>
          </a:xfrm>
        </p:spPr>
        <p:txBody>
          <a:bodyPr/>
          <a:lstStyle>
            <a:lvl1pPr>
              <a:defRPr/>
            </a:lvl1pPr>
          </a:lstStyle>
          <a:p>
            <a:endParaRPr lang="zh-CN" altLang="zh-CN">
              <a:solidFill>
                <a:prstClr val="black">
                  <a:tint val="75000"/>
                </a:prstClr>
              </a:solidFill>
            </a:endParaRPr>
          </a:p>
        </p:txBody>
      </p:sp>
      <p:sp>
        <p:nvSpPr>
          <p:cNvPr id="5" name="灯片编号占位符 4"/>
          <p:cNvSpPr>
            <a:spLocks noGrp="1"/>
          </p:cNvSpPr>
          <p:nvPr>
            <p:ph type="sldNum" sz="quarter" idx="12"/>
          </p:nvPr>
        </p:nvSpPr>
        <p:spPr>
          <a:xfrm>
            <a:off x="8610600" y="6356352"/>
            <a:ext cx="2743200" cy="365125"/>
          </a:xfrm>
        </p:spPr>
        <p:txBody>
          <a:bodyPr/>
          <a:lstStyle>
            <a:lvl1pPr>
              <a:defRPr/>
            </a:lvl1pPr>
          </a:lstStyle>
          <a:p>
            <a:fld id="{70336DA7-0B35-4766-B3FA-87CC82BF78CC}" type="slidenum">
              <a:rPr lang="zh-CN" altLang="en-US">
                <a:solidFill>
                  <a:prstClr val="black">
                    <a:tint val="75000"/>
                  </a:prstClr>
                </a:solidFill>
              </a:rPr>
            </a:fld>
            <a:endParaRPr lang="zh-CN" altLang="en-US" sz="1865" dirty="0">
              <a:solidFill>
                <a:prstClr val="black"/>
              </a:solidFill>
            </a:endParaRPr>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E2012D4D-2C76-4ACD-96E3-8BED2D8C1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D33871D-BB60-4C97-A8B8-9C3AF316ACC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012D4D-2C76-4ACD-96E3-8BED2D8C173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33871D-BB60-4C97-A8B8-9C3AF316ACC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16.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image" Target="../media/image9.png"/><Relationship Id="rId1" Type="http://schemas.openxmlformats.org/officeDocument/2006/relationships/tags" Target="../tags/tag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11.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12.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1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15.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16.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image" Target="../media/image1.png"/><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385C"/>
        </a:solidFill>
        <a:effectLst/>
      </p:bgPr>
    </p:bg>
    <p:spTree>
      <p:nvGrpSpPr>
        <p:cNvPr id="1" name=""/>
        <p:cNvGrpSpPr/>
        <p:nvPr/>
      </p:nvGrpSpPr>
      <p:grpSpPr>
        <a:xfrm>
          <a:off x="0" y="0"/>
          <a:ext cx="0" cy="0"/>
          <a:chOff x="0" y="0"/>
          <a:chExt cx="0" cy="0"/>
        </a:xfrm>
      </p:grpSpPr>
      <p:grpSp>
        <p:nvGrpSpPr>
          <p:cNvPr id="14" name="组合 13"/>
          <p:cNvGrpSpPr/>
          <p:nvPr/>
        </p:nvGrpSpPr>
        <p:grpSpPr>
          <a:xfrm>
            <a:off x="0" y="3023929"/>
            <a:ext cx="6441740" cy="3704871"/>
            <a:chOff x="-464023" y="3179928"/>
            <a:chExt cx="7001301" cy="4046065"/>
          </a:xfrm>
        </p:grpSpPr>
        <p:sp>
          <p:nvSpPr>
            <p:cNvPr id="3" name="Freeform 5"/>
            <p:cNvSpPr/>
            <p:nvPr/>
          </p:nvSpPr>
          <p:spPr bwMode="auto">
            <a:xfrm>
              <a:off x="771148" y="4516072"/>
              <a:ext cx="4561088" cy="270992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 name="Freeform 7"/>
            <p:cNvSpPr/>
            <p:nvPr/>
          </p:nvSpPr>
          <p:spPr bwMode="auto">
            <a:xfrm>
              <a:off x="-464023" y="3179928"/>
              <a:ext cx="7001297" cy="2258268"/>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6" name="Freeform 8"/>
            <p:cNvSpPr/>
            <p:nvPr/>
          </p:nvSpPr>
          <p:spPr bwMode="auto">
            <a:xfrm>
              <a:off x="-445945" y="3179928"/>
              <a:ext cx="6983223" cy="1919528"/>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9"/>
            <p:cNvSpPr/>
            <p:nvPr/>
          </p:nvSpPr>
          <p:spPr bwMode="auto">
            <a:xfrm>
              <a:off x="2904073" y="4045597"/>
              <a:ext cx="3066835" cy="188189"/>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8" name="Freeform 10"/>
            <p:cNvSpPr/>
            <p:nvPr/>
          </p:nvSpPr>
          <p:spPr bwMode="auto">
            <a:xfrm>
              <a:off x="5858445" y="4078486"/>
              <a:ext cx="144605" cy="1060133"/>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 name="Oval 11"/>
            <p:cNvSpPr>
              <a:spLocks noChangeArrowheads="1"/>
            </p:cNvSpPr>
            <p:nvPr/>
          </p:nvSpPr>
          <p:spPr bwMode="auto">
            <a:xfrm>
              <a:off x="5687721" y="4986542"/>
              <a:ext cx="482017" cy="501837"/>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p:nvPr/>
          </p:nvSpPr>
          <p:spPr bwMode="auto">
            <a:xfrm>
              <a:off x="5615419" y="5657752"/>
              <a:ext cx="626622" cy="1179318"/>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p:nvPr/>
          </p:nvSpPr>
          <p:spPr bwMode="auto">
            <a:xfrm>
              <a:off x="5693744" y="5356649"/>
              <a:ext cx="439842" cy="338740"/>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2" name="Oval 14"/>
            <p:cNvSpPr>
              <a:spLocks noChangeArrowheads="1"/>
            </p:cNvSpPr>
            <p:nvPr/>
          </p:nvSpPr>
          <p:spPr bwMode="auto">
            <a:xfrm>
              <a:off x="2596785" y="3945230"/>
              <a:ext cx="891731" cy="332469"/>
            </a:xfrm>
            <a:prstGeom prst="ellipse">
              <a:avLst/>
            </a:prstGeom>
            <a:solidFill>
              <a:srgbClr val="22385C"/>
            </a:solidFill>
            <a:ln>
              <a:noFill/>
            </a:ln>
          </p:spPr>
          <p:txBody>
            <a:bodyPr vert="horz" wrap="square" lIns="91440" tIns="45720" rIns="91440" bIns="45720" numCol="1" anchor="t" anchorCtr="0" compatLnSpc="1"/>
            <a:lstStyle/>
            <a:p>
              <a:endParaRPr lang="zh-CN" altLang="en-US"/>
            </a:p>
          </p:txBody>
        </p:sp>
      </p:grpSp>
      <p:sp>
        <p:nvSpPr>
          <p:cNvPr id="16" name="文本框 15"/>
          <p:cNvSpPr txBox="1"/>
          <p:nvPr/>
        </p:nvSpPr>
        <p:spPr>
          <a:xfrm>
            <a:off x="5486399" y="1738247"/>
            <a:ext cx="6182435" cy="983615"/>
          </a:xfrm>
          <a:prstGeom prst="rect">
            <a:avLst/>
          </a:prstGeom>
          <a:noFill/>
        </p:spPr>
        <p:txBody>
          <a:bodyPr wrap="square" rtlCol="0">
            <a:spAutoFit/>
          </a:bodyPr>
          <a:lstStyle/>
          <a:p>
            <a:pPr algn="dist"/>
            <a:r>
              <a:rPr lang="zh-CN" altLang="en-US" sz="5800" dirty="0" smtClean="0">
                <a:solidFill>
                  <a:schemeClr val="bg1"/>
                </a:solidFill>
                <a:latin typeface="方正兰亭粗黑简体" panose="02000000000000000000" pitchFamily="2" charset="-122"/>
                <a:ea typeface="方正兰亭粗黑简体" panose="02000000000000000000" pitchFamily="2" charset="-122"/>
              </a:rPr>
              <a:t>设计发现与</a:t>
            </a:r>
            <a:r>
              <a:rPr lang="zh-CN" altLang="en-US" sz="5800" dirty="0" smtClean="0">
                <a:solidFill>
                  <a:schemeClr val="bg1"/>
                </a:solidFill>
                <a:latin typeface="方正兰亭粗黑简体" panose="02000000000000000000" pitchFamily="2" charset="-122"/>
                <a:ea typeface="方正兰亭粗黑简体" panose="02000000000000000000" pitchFamily="2" charset="-122"/>
              </a:rPr>
              <a:t>定义</a:t>
            </a:r>
            <a:endParaRPr lang="zh-CN" altLang="en-US" sz="5800" dirty="0" smtClean="0">
              <a:solidFill>
                <a:schemeClr val="bg1"/>
              </a:solidFill>
              <a:latin typeface="方正兰亭粗黑简体" panose="02000000000000000000" pitchFamily="2" charset="-122"/>
              <a:ea typeface="方正兰亭粗黑简体" panose="02000000000000000000" pitchFamily="2" charset="-122"/>
            </a:endParaRPr>
          </a:p>
        </p:txBody>
      </p:sp>
      <p:sp>
        <p:nvSpPr>
          <p:cNvPr id="18" name="文本框 17"/>
          <p:cNvSpPr txBox="1"/>
          <p:nvPr/>
        </p:nvSpPr>
        <p:spPr>
          <a:xfrm>
            <a:off x="6746875" y="2969260"/>
            <a:ext cx="4921885" cy="398780"/>
          </a:xfrm>
          <a:prstGeom prst="rect">
            <a:avLst/>
          </a:prstGeom>
          <a:noFill/>
        </p:spPr>
        <p:txBody>
          <a:bodyPr wrap="square" rtlCol="0">
            <a:spAutoFit/>
          </a:bodyPr>
          <a:lstStyle/>
          <a:p>
            <a:pPr algn="r"/>
            <a:r>
              <a:rPr lang="zh-CN" altLang="en-US" sz="2000" dirty="0" smtClean="0">
                <a:solidFill>
                  <a:schemeClr val="bg1"/>
                </a:solidFill>
                <a:latin typeface="造字工房悦黑体验版纤细体" pitchFamily="50" charset="-122"/>
                <a:ea typeface="造字工房悦黑体验版纤细体" pitchFamily="50" charset="-122"/>
              </a:rPr>
              <a:t>答辩人：软件项目管理原理与实践</a:t>
            </a:r>
            <a:r>
              <a:rPr lang="en-US" altLang="zh-CN" sz="2000" dirty="0" smtClean="0">
                <a:solidFill>
                  <a:schemeClr val="bg1"/>
                </a:solidFill>
                <a:latin typeface="造字工房悦黑体验版纤细体" pitchFamily="50" charset="-122"/>
                <a:ea typeface="造字工房悦黑体验版纤细体" pitchFamily="50" charset="-122"/>
              </a:rPr>
              <a:t> G05</a:t>
            </a:r>
            <a:endParaRPr lang="en-US" altLang="zh-CN" sz="2000" dirty="0" smtClean="0">
              <a:solidFill>
                <a:schemeClr val="bg1"/>
              </a:solidFill>
              <a:latin typeface="造字工房悦黑体验版纤细体" pitchFamily="50" charset="-122"/>
              <a:ea typeface="造字工房悦黑体验版纤细体" pitchFamily="50" charset="-122"/>
            </a:endParaRPr>
          </a:p>
        </p:txBody>
      </p:sp>
      <p:sp>
        <p:nvSpPr>
          <p:cNvPr id="2" name="文本框 1"/>
          <p:cNvSpPr txBox="1"/>
          <p:nvPr/>
        </p:nvSpPr>
        <p:spPr>
          <a:xfrm>
            <a:off x="5593714" y="1093087"/>
            <a:ext cx="6182435" cy="645160"/>
          </a:xfrm>
          <a:prstGeom prst="rect">
            <a:avLst/>
          </a:prstGeom>
          <a:noFill/>
        </p:spPr>
        <p:txBody>
          <a:bodyPr wrap="square" rtlCol="0">
            <a:spAutoFit/>
          </a:bodyPr>
          <a:p>
            <a:pPr algn="l" fontAlgn="auto"/>
            <a:r>
              <a:rPr lang="zh-CN" altLang="en-US" sz="3600" dirty="0" smtClean="0">
                <a:solidFill>
                  <a:schemeClr val="bg1"/>
                </a:solidFill>
                <a:latin typeface="方正兰亭粗黑简体" panose="02000000000000000000" pitchFamily="2" charset="-122"/>
                <a:ea typeface="方正兰亭粗黑简体" panose="02000000000000000000" pitchFamily="2" charset="-122"/>
              </a:rPr>
              <a:t>Design Discovery</a:t>
            </a:r>
            <a:r>
              <a:rPr lang="en-US" altLang="zh-CN" sz="3600" dirty="0" smtClean="0">
                <a:solidFill>
                  <a:schemeClr val="bg1"/>
                </a:solidFill>
                <a:latin typeface="方正兰亭粗黑简体" panose="02000000000000000000" pitchFamily="2" charset="-122"/>
                <a:ea typeface="方正兰亭粗黑简体" panose="02000000000000000000" pitchFamily="2" charset="-122"/>
              </a:rPr>
              <a:t> &amp; Define</a:t>
            </a:r>
            <a:endParaRPr lang="en-US" altLang="zh-CN" sz="3600" dirty="0" smtClean="0">
              <a:solidFill>
                <a:schemeClr val="bg1"/>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4695190"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访谈：背景</a:t>
            </a:r>
            <a:r>
              <a:rPr lang="en-US" altLang="zh-CN" sz="3600" dirty="0" smtClean="0">
                <a:solidFill>
                  <a:schemeClr val="bg1"/>
                </a:solidFill>
                <a:latin typeface="等线" panose="02010600030101010101" charset="-122"/>
                <a:ea typeface="等线" panose="02010600030101010101" charset="-122"/>
                <a:sym typeface="Segoe UI" panose="020B0502040204020203" pitchFamily="34" charset="0"/>
              </a:rPr>
              <a:t>/</a:t>
            </a:r>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场景分析</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3" name="矩形 4"/>
          <p:cNvSpPr>
            <a:spLocks noChangeArrowheads="1"/>
          </p:cNvSpPr>
          <p:nvPr/>
        </p:nvSpPr>
        <p:spPr bwMode="auto">
          <a:xfrm>
            <a:off x="963295" y="1446530"/>
            <a:ext cx="10084435" cy="3322955"/>
          </a:xfrm>
          <a:prstGeom prst="rect">
            <a:avLst/>
          </a:prstGeom>
          <a:noFill/>
          <a:ln w="9525">
            <a:noFill/>
            <a:miter lim="800000"/>
          </a:ln>
        </p:spPr>
        <p:txBody>
          <a:bodyPr wrap="square" lIns="91440" tIns="45720" rIns="91440" bIns="45720">
            <a:spAutoFit/>
          </a:bodyPr>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作为商家，面临问题：</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（1）团购微信群发布产品，接龙售卖，存在问题</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（2）作为商家，发起者成本很高</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（3）拉群的时候，并不知道群内有多少人是真实的客户，定位不准确</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（4）统计存在问题</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（5）商家收款很麻烦</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（6）配送很麻烦</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2874010"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需求发现</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3" name="矩形 4"/>
          <p:cNvSpPr>
            <a:spLocks noChangeArrowheads="1"/>
          </p:cNvSpPr>
          <p:nvPr/>
        </p:nvSpPr>
        <p:spPr bwMode="auto">
          <a:xfrm>
            <a:off x="2317115" y="5720715"/>
            <a:ext cx="7908290" cy="1014730"/>
          </a:xfrm>
          <a:prstGeom prst="rect">
            <a:avLst/>
          </a:prstGeom>
          <a:noFill/>
          <a:ln w="9525">
            <a:noFill/>
            <a:miter lim="800000"/>
          </a:ln>
        </p:spPr>
        <p:txBody>
          <a:bodyPr wrap="square" lIns="91440" tIns="45720" rIns="91440" bIns="45720">
            <a:spAutoFit/>
          </a:bodyPr>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当前社区团购实践和产品的团长端用户明德楼小卖部</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团长刘伯。</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图为</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团长代表</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访谈。</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p:txBody>
      </p:sp>
      <p:pic>
        <p:nvPicPr>
          <p:cNvPr id="4" name="图片 3"/>
          <p:cNvPicPr>
            <a:picLocks noChangeAspect="1"/>
          </p:cNvPicPr>
          <p:nvPr/>
        </p:nvPicPr>
        <p:blipFill>
          <a:blip r:embed="rId1"/>
          <a:stretch>
            <a:fillRect/>
          </a:stretch>
        </p:blipFill>
        <p:spPr>
          <a:xfrm>
            <a:off x="2317115" y="1174115"/>
            <a:ext cx="7557135" cy="4279265"/>
          </a:xfrm>
          <a:prstGeom prst="rect">
            <a:avLst/>
          </a:prstGeom>
        </p:spPr>
      </p:pic>
    </p:spTree>
  </p:cSld>
  <p:clrMapOvr>
    <a:masterClrMapping/>
  </p:clrMapOvr>
  <p:transition spd="slow">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4695190"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访谈：背景</a:t>
            </a:r>
            <a:r>
              <a:rPr lang="en-US" altLang="zh-CN" sz="3600" dirty="0" smtClean="0">
                <a:solidFill>
                  <a:schemeClr val="bg1"/>
                </a:solidFill>
                <a:latin typeface="等线" panose="02010600030101010101" charset="-122"/>
                <a:ea typeface="等线" panose="02010600030101010101" charset="-122"/>
                <a:sym typeface="Segoe UI" panose="020B0502040204020203" pitchFamily="34" charset="0"/>
              </a:rPr>
              <a:t>/</a:t>
            </a:r>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场景分析</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3" name="矩形 4"/>
          <p:cNvSpPr>
            <a:spLocks noChangeArrowheads="1"/>
          </p:cNvSpPr>
          <p:nvPr/>
        </p:nvSpPr>
        <p:spPr bwMode="auto">
          <a:xfrm>
            <a:off x="963295" y="1767840"/>
            <a:ext cx="10084435" cy="4246245"/>
          </a:xfrm>
          <a:prstGeom prst="rect">
            <a:avLst/>
          </a:prstGeom>
          <a:noFill/>
          <a:ln w="9525">
            <a:noFill/>
            <a:miter lim="800000"/>
          </a:ln>
        </p:spPr>
        <p:txBody>
          <a:bodyPr wrap="square" lIns="91440" tIns="45720" rIns="91440" bIns="45720">
            <a:spAutoFit/>
          </a:bodyPr>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当前社区团购实践和产品的团长端用户明德楼小卖部团长刘伯。</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作为团长，面临问题</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（1）</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配送费基本没有</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2</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隔几天，不知道在这个地方</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3</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腐烂的情况，要拍照片以防万一</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4</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人少</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5</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学校进不去，自己过来找</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6</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退货不好退</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ransition spd="slow">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4804410"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评估现有实践</a:t>
            </a:r>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和产品</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pic>
        <p:nvPicPr>
          <p:cNvPr id="4" name="图片 3"/>
          <p:cNvPicPr>
            <a:picLocks noChangeAspect="1"/>
          </p:cNvPicPr>
          <p:nvPr/>
        </p:nvPicPr>
        <p:blipFill>
          <a:blip r:embed="rId1"/>
          <a:stretch>
            <a:fillRect/>
          </a:stretch>
        </p:blipFill>
        <p:spPr>
          <a:xfrm>
            <a:off x="963295" y="1286510"/>
            <a:ext cx="2678430" cy="5358130"/>
          </a:xfrm>
          <a:prstGeom prst="rect">
            <a:avLst/>
          </a:prstGeom>
        </p:spPr>
      </p:pic>
      <p:pic>
        <p:nvPicPr>
          <p:cNvPr id="5" name="图片 4"/>
          <p:cNvPicPr>
            <a:picLocks noChangeAspect="1"/>
          </p:cNvPicPr>
          <p:nvPr/>
        </p:nvPicPr>
        <p:blipFill>
          <a:blip r:embed="rId2"/>
          <a:stretch>
            <a:fillRect/>
          </a:stretch>
        </p:blipFill>
        <p:spPr>
          <a:xfrm>
            <a:off x="4028440" y="1286510"/>
            <a:ext cx="2491740" cy="5400040"/>
          </a:xfrm>
          <a:prstGeom prst="rect">
            <a:avLst/>
          </a:prstGeom>
        </p:spPr>
      </p:pic>
      <p:pic>
        <p:nvPicPr>
          <p:cNvPr id="6" name="图片 5"/>
          <p:cNvPicPr>
            <a:picLocks noChangeAspect="1"/>
          </p:cNvPicPr>
          <p:nvPr/>
        </p:nvPicPr>
        <p:blipFill>
          <a:blip r:embed="rId3"/>
          <a:stretch>
            <a:fillRect/>
          </a:stretch>
        </p:blipFill>
        <p:spPr>
          <a:xfrm>
            <a:off x="6816725" y="1285240"/>
            <a:ext cx="2471420" cy="5356225"/>
          </a:xfrm>
          <a:prstGeom prst="rect">
            <a:avLst/>
          </a:prstGeom>
        </p:spPr>
      </p:pic>
      <p:pic>
        <p:nvPicPr>
          <p:cNvPr id="7" name="图片 6"/>
          <p:cNvPicPr>
            <a:picLocks noChangeAspect="1"/>
          </p:cNvPicPr>
          <p:nvPr/>
        </p:nvPicPr>
        <p:blipFill>
          <a:blip r:embed="rId4"/>
          <a:stretch>
            <a:fillRect/>
          </a:stretch>
        </p:blipFill>
        <p:spPr>
          <a:xfrm>
            <a:off x="9584690" y="1285240"/>
            <a:ext cx="2471420" cy="5357495"/>
          </a:xfrm>
          <a:prstGeom prst="rect">
            <a:avLst/>
          </a:prstGeom>
        </p:spPr>
      </p:pic>
    </p:spTree>
  </p:cSld>
  <p:clrMapOvr>
    <a:masterClrMapping/>
  </p:clrMapOvr>
  <p:transition spd="slow">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4804410"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评估现有实践</a:t>
            </a:r>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和产品</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3" name="矩形 4"/>
          <p:cNvSpPr>
            <a:spLocks noChangeArrowheads="1"/>
          </p:cNvSpPr>
          <p:nvPr/>
        </p:nvSpPr>
        <p:spPr bwMode="auto">
          <a:xfrm>
            <a:off x="963295" y="1513840"/>
            <a:ext cx="7089140" cy="553085"/>
          </a:xfrm>
          <a:prstGeom prst="rect">
            <a:avLst/>
          </a:prstGeom>
          <a:noFill/>
          <a:ln w="9525">
            <a:noFill/>
            <a:miter lim="800000"/>
          </a:ln>
        </p:spPr>
        <p:txBody>
          <a:bodyPr wrap="square" lIns="91440" tIns="45720" rIns="91440" bIns="45720">
            <a:spAutoFit/>
          </a:bodyPr>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现有的社区团购</a:t>
            </a:r>
            <a:r>
              <a:rPr lang="en-US" alt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APP</a:t>
            </a:r>
            <a:r>
              <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基本</a:t>
            </a:r>
            <a:r>
              <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流程：</a:t>
            </a:r>
            <a:endPar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p:txBody>
      </p:sp>
      <p:pic>
        <p:nvPicPr>
          <p:cNvPr id="2" name="图片 1"/>
          <p:cNvPicPr>
            <a:picLocks noChangeAspect="1"/>
          </p:cNvPicPr>
          <p:nvPr/>
        </p:nvPicPr>
        <p:blipFill>
          <a:blip r:embed="rId1"/>
          <a:stretch>
            <a:fillRect/>
          </a:stretch>
        </p:blipFill>
        <p:spPr>
          <a:xfrm>
            <a:off x="1562100" y="2508250"/>
            <a:ext cx="9067800" cy="1689735"/>
          </a:xfrm>
          <a:prstGeom prst="rect">
            <a:avLst/>
          </a:prstGeom>
        </p:spPr>
      </p:pic>
      <p:sp>
        <p:nvSpPr>
          <p:cNvPr id="100" name="文本框 99"/>
          <p:cNvSpPr txBox="1"/>
          <p:nvPr/>
        </p:nvSpPr>
        <p:spPr>
          <a:xfrm>
            <a:off x="963295" y="4639310"/>
            <a:ext cx="10078085" cy="1476375"/>
          </a:xfrm>
          <a:prstGeom prst="rect">
            <a:avLst/>
          </a:prstGeom>
          <a:noFill/>
          <a:ln w="9525">
            <a:noFill/>
          </a:ln>
        </p:spPr>
        <p:txBody>
          <a:bodyPr wrap="square">
            <a:spAutoFit/>
          </a:bodyPr>
          <a:p>
            <a:pPr indent="457200" algn="l">
              <a:lnSpc>
                <a:spcPct val="150000"/>
              </a:lnSpc>
              <a:buClrTx/>
              <a:buSzTx/>
              <a:buFontTx/>
            </a:pPr>
            <a:r>
              <a:rPr lang="zh-CN" sz="2000" b="0" dirty="0">
                <a:solidFill>
                  <a:srgbClr val="262626"/>
                </a:solidFill>
                <a:latin typeface="宋体" panose="02010600030101010101" pitchFamily="2" charset="-122"/>
                <a:ea typeface="宋体" panose="02010600030101010101" pitchFamily="2" charset="-122"/>
                <a:cs typeface="宋体" panose="02010600030101010101" pitchFamily="2" charset="-122"/>
              </a:rPr>
              <a:t>当前社区团购的基本流程</a:t>
            </a:r>
            <a:r>
              <a:rPr lang="zh-CN" sz="2000" b="0" dirty="0">
                <a:solidFill>
                  <a:srgbClr val="262626"/>
                </a:solidFill>
                <a:latin typeface="宋体" panose="02010600030101010101" pitchFamily="2" charset="-122"/>
                <a:ea typeface="宋体" panose="02010600030101010101" pitchFamily="2" charset="-122"/>
                <a:cs typeface="宋体" panose="02010600030101010101" pitchFamily="2" charset="-122"/>
              </a:rPr>
              <a:t>就是：供应商在社区团购</a:t>
            </a:r>
            <a:r>
              <a:rPr lang="en-US" altLang="zh-CN" sz="2000" b="0" dirty="0">
                <a:solidFill>
                  <a:srgbClr val="262626"/>
                </a:solidFill>
                <a:latin typeface="宋体" panose="02010600030101010101" pitchFamily="2" charset="-122"/>
                <a:ea typeface="宋体" panose="02010600030101010101" pitchFamily="2" charset="-122"/>
                <a:cs typeface="宋体" panose="02010600030101010101" pitchFamily="2" charset="-122"/>
              </a:rPr>
              <a:t>APP</a:t>
            </a:r>
            <a:r>
              <a:rPr lang="zh-CN" altLang="en-US" sz="2000" b="0" dirty="0">
                <a:solidFill>
                  <a:srgbClr val="262626"/>
                </a:solidFill>
                <a:latin typeface="宋体" panose="02010600030101010101" pitchFamily="2" charset="-122"/>
                <a:ea typeface="宋体" panose="02010600030101010101" pitchFamily="2" charset="-122"/>
                <a:cs typeface="宋体" panose="02010600030101010101" pitchFamily="2" charset="-122"/>
              </a:rPr>
              <a:t>（平台）上发布商品，用户购买，</a:t>
            </a:r>
            <a:r>
              <a:rPr lang="zh-CN" altLang="en-US" sz="2000" b="0" dirty="0">
                <a:solidFill>
                  <a:srgbClr val="262626"/>
                </a:solidFill>
                <a:latin typeface="宋体" panose="02010600030101010101" pitchFamily="2" charset="-122"/>
                <a:ea typeface="宋体" panose="02010600030101010101" pitchFamily="2" charset="-122"/>
                <a:cs typeface="宋体" panose="02010600030101010101" pitchFamily="2" charset="-122"/>
              </a:rPr>
              <a:t>然后以社区为单位，以团长为纽带的定点团购。</a:t>
            </a:r>
            <a:endParaRPr lang="zh-CN" altLang="en-US" sz="2000" b="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a:lnSpc>
                <a:spcPct val="150000"/>
              </a:lnSpc>
              <a:buClrTx/>
              <a:buSzTx/>
              <a:buFontTx/>
            </a:pPr>
            <a:r>
              <a:rPr lang="zh-CN" altLang="en-US" sz="2000" b="0" dirty="0">
                <a:solidFill>
                  <a:srgbClr val="262626"/>
                </a:solidFill>
                <a:latin typeface="宋体" panose="02010600030101010101" pitchFamily="2" charset="-122"/>
                <a:ea typeface="宋体" panose="02010600030101010101" pitchFamily="2" charset="-122"/>
                <a:cs typeface="宋体" panose="02010600030101010101" pitchFamily="2" charset="-122"/>
              </a:rPr>
              <a:t>其中用户的宣传和商品的推广主要是靠大量的微信群和微信群内</a:t>
            </a:r>
            <a:r>
              <a:rPr lang="zh-CN" altLang="en-US" sz="2000" b="0" dirty="0">
                <a:solidFill>
                  <a:srgbClr val="262626"/>
                </a:solidFill>
                <a:latin typeface="宋体" panose="02010600030101010101" pitchFamily="2" charset="-122"/>
                <a:ea typeface="宋体" panose="02010600030101010101" pitchFamily="2" charset="-122"/>
                <a:cs typeface="宋体" panose="02010600030101010101" pitchFamily="2" charset="-122"/>
              </a:rPr>
              <a:t>的消息</a:t>
            </a:r>
            <a:r>
              <a:rPr lang="zh-CN" altLang="en-US" sz="2000" b="0" dirty="0">
                <a:solidFill>
                  <a:srgbClr val="262626"/>
                </a:solidFill>
                <a:latin typeface="宋体" panose="02010600030101010101" pitchFamily="2" charset="-122"/>
                <a:ea typeface="宋体" panose="02010600030101010101" pitchFamily="2" charset="-122"/>
                <a:cs typeface="宋体" panose="02010600030101010101" pitchFamily="2" charset="-122"/>
              </a:rPr>
              <a:t>轰炸。</a:t>
            </a:r>
            <a:endParaRPr lang="zh-CN" altLang="en-US" sz="2000" b="0" dirty="0">
              <a:solidFill>
                <a:srgbClr val="262626"/>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3000375"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客户期望</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3" name="矩形 4"/>
          <p:cNvSpPr>
            <a:spLocks noChangeArrowheads="1"/>
          </p:cNvSpPr>
          <p:nvPr/>
        </p:nvSpPr>
        <p:spPr bwMode="auto">
          <a:xfrm>
            <a:off x="963295" y="1226820"/>
            <a:ext cx="10375900" cy="3784600"/>
          </a:xfrm>
          <a:prstGeom prst="rect">
            <a:avLst/>
          </a:prstGeom>
          <a:noFill/>
          <a:ln w="9525">
            <a:noFill/>
            <a:miter lim="800000"/>
          </a:ln>
        </p:spPr>
        <p:txBody>
          <a:bodyPr wrap="square" lIns="91440" tIns="45720" rIns="91440" bIns="45720">
            <a:spAutoFit/>
          </a:bodyPr>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商家角度</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1.基于定位、有限距离的快速团购信息发布模式，不需要重度依赖微信群</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2.发布过程中添加文字、图片或视频等，</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可以</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链接发布</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到</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第三方视频平台</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3.支持第三方支付</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4</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.通过信用评级的方式来起到社区维系的地位</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5</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.每个人都可以当商家</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6</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.商品的好坏检测体系</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ransition spd="slow">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3000375"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客户期望</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3" name="矩形 4"/>
          <p:cNvSpPr>
            <a:spLocks noChangeArrowheads="1"/>
          </p:cNvSpPr>
          <p:nvPr/>
        </p:nvSpPr>
        <p:spPr bwMode="auto">
          <a:xfrm>
            <a:off x="963295" y="1226820"/>
            <a:ext cx="10375900" cy="3322955"/>
          </a:xfrm>
          <a:prstGeom prst="rect">
            <a:avLst/>
          </a:prstGeom>
          <a:noFill/>
          <a:ln w="9525">
            <a:noFill/>
            <a:miter lim="800000"/>
          </a:ln>
        </p:spPr>
        <p:txBody>
          <a:bodyPr wrap="square" lIns="91440" tIns="45720" rIns="91440" bIns="45720">
            <a:spAutoFit/>
          </a:bodyPr>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在使用者角度：</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1.</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接受本社区的团购信息</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（有限</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地域）</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2.</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用户可以设置是否接受团购信息</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（防止消息轰炸）</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3.</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产品的购买</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4.</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配送时间、配送方式的选择</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5.</a:t>
            </a:r>
            <a:r>
              <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可以通过关注的形式，只关注好朋友的购买信息</a:t>
            </a:r>
            <a:endPar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lang="en-US" alt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6.</a:t>
            </a:r>
            <a:r>
              <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扩展到同城的</a:t>
            </a:r>
            <a:r>
              <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内容</a:t>
            </a:r>
            <a:endPar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ransition spd="slow">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357505" y="162560"/>
            <a:ext cx="3756660"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确定项目</a:t>
            </a:r>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范围</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pic>
        <p:nvPicPr>
          <p:cNvPr id="5" name="图片 5"/>
          <p:cNvPicPr>
            <a:picLocks noChangeAspect="1"/>
          </p:cNvPicPr>
          <p:nvPr>
            <p:custDataLst>
              <p:tags r:id="rId1"/>
            </p:custDataLst>
          </p:nvPr>
        </p:nvPicPr>
        <p:blipFill>
          <a:blip r:embed="rId2"/>
          <a:stretch>
            <a:fillRect/>
          </a:stretch>
        </p:blipFill>
        <p:spPr>
          <a:xfrm>
            <a:off x="357505" y="1042035"/>
            <a:ext cx="10952480" cy="5734050"/>
          </a:xfrm>
          <a:prstGeom prst="rect">
            <a:avLst/>
          </a:prstGeom>
        </p:spPr>
      </p:pic>
      <p:sp>
        <p:nvSpPr>
          <p:cNvPr id="2" name="文本框 1"/>
          <p:cNvSpPr txBox="1"/>
          <p:nvPr/>
        </p:nvSpPr>
        <p:spPr>
          <a:xfrm>
            <a:off x="9374505" y="1958975"/>
            <a:ext cx="1667510" cy="583565"/>
          </a:xfrm>
          <a:prstGeom prst="rect">
            <a:avLst/>
          </a:prstGeom>
          <a:noFill/>
        </p:spPr>
        <p:txBody>
          <a:bodyPr wrap="square" rtlCol="0">
            <a:spAutoFit/>
          </a:bodyPr>
          <a:p>
            <a:pPr algn="ctr"/>
            <a:r>
              <a:rPr lang="zh-CN" altLang="en-US" sz="3200">
                <a:latin typeface="等线" panose="02010600030101010101" charset="-122"/>
                <a:ea typeface="等线" panose="02010600030101010101" charset="-122"/>
              </a:rPr>
              <a:t>特性树</a:t>
            </a:r>
            <a:endParaRPr lang="zh-CN" altLang="en-US" sz="3200">
              <a:latin typeface="等线" panose="02010600030101010101" charset="-122"/>
              <a:ea typeface="等线" panose="02010600030101010101" charset="-122"/>
            </a:endParaRPr>
          </a:p>
        </p:txBody>
      </p:sp>
    </p:spTree>
  </p:cSld>
  <p:clrMapOvr>
    <a:masterClrMapping/>
  </p:clrMapOvr>
  <p:transition spd="slow">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050592"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241946"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grpSp>
      <p:sp>
        <p:nvSpPr>
          <p:cNvPr id="13" name="文本框 12"/>
          <p:cNvSpPr txBox="1"/>
          <p:nvPr/>
        </p:nvSpPr>
        <p:spPr>
          <a:xfrm>
            <a:off x="4711625" y="2926573"/>
            <a:ext cx="1009934" cy="1861185"/>
          </a:xfrm>
          <a:prstGeom prst="rect">
            <a:avLst/>
          </a:prstGeom>
          <a:noFill/>
        </p:spPr>
        <p:txBody>
          <a:bodyPr wrap="square" rtlCol="0">
            <a:spAutoFit/>
          </a:bodyPr>
          <a:lstStyle/>
          <a:p>
            <a:r>
              <a:rPr lang="en-US" altLang="zh-CN" sz="11500" dirty="0" smtClean="0">
                <a:solidFill>
                  <a:srgbClr val="22385C"/>
                </a:solidFill>
                <a:latin typeface="Impact" panose="020B0806030902050204" pitchFamily="34" charset="0"/>
              </a:rPr>
              <a:t>3</a:t>
            </a:r>
            <a:endParaRPr lang="zh-CN" altLang="en-US" sz="11500" dirty="0">
              <a:solidFill>
                <a:srgbClr val="22385C"/>
              </a:solidFill>
              <a:latin typeface="Impact" panose="020B0806030902050204" pitchFamily="34" charset="0"/>
            </a:endParaRPr>
          </a:p>
        </p:txBody>
      </p:sp>
      <p:sp>
        <p:nvSpPr>
          <p:cNvPr id="14" name="文本框 13"/>
          <p:cNvSpPr txBox="1"/>
          <p:nvPr/>
        </p:nvSpPr>
        <p:spPr>
          <a:xfrm>
            <a:off x="5627622" y="3303833"/>
            <a:ext cx="5415012" cy="1106805"/>
          </a:xfrm>
          <a:prstGeom prst="rect">
            <a:avLst/>
          </a:prstGeom>
          <a:noFill/>
        </p:spPr>
        <p:txBody>
          <a:bodyPr wrap="square" rtlCol="0">
            <a:spAutoFit/>
          </a:bodyPr>
          <a:lstStyle/>
          <a:p>
            <a:pPr algn="dist"/>
            <a:r>
              <a:rPr lang="zh-CN" altLang="en-US" sz="6600" dirty="0" smtClean="0">
                <a:solidFill>
                  <a:srgbClr val="22385C"/>
                </a:solidFill>
                <a:latin typeface="方正兰亭粗黑简体" panose="02000000000000000000" pitchFamily="2" charset="-122"/>
                <a:ea typeface="方正兰亭粗黑简体" panose="02000000000000000000" pitchFamily="2" charset="-122"/>
              </a:rPr>
              <a:t>定义</a:t>
            </a:r>
            <a:r>
              <a:rPr lang="zh-CN" altLang="en-US" sz="6600" dirty="0" smtClean="0">
                <a:solidFill>
                  <a:srgbClr val="22385C"/>
                </a:solidFill>
                <a:latin typeface="方正兰亭粗黑简体" panose="02000000000000000000" pitchFamily="2" charset="-122"/>
                <a:ea typeface="方正兰亭粗黑简体" panose="02000000000000000000" pitchFamily="2" charset="-122"/>
              </a:rPr>
              <a:t>阶段</a:t>
            </a:r>
            <a:endParaRPr lang="zh-CN" altLang="en-US" sz="6600" dirty="0" smtClean="0">
              <a:solidFill>
                <a:srgbClr val="22385C"/>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483870" y="440055"/>
            <a:ext cx="3756660" cy="645160"/>
          </a:xfrm>
          <a:prstGeom prst="rect">
            <a:avLst/>
          </a:prstGeom>
          <a:solidFill>
            <a:srgbClr val="22385C"/>
          </a:solidFill>
          <a:ln w="9525">
            <a:noFill/>
            <a:miter lim="800000"/>
          </a:ln>
        </p:spPr>
        <p:txBody>
          <a:bodyPr wrap="square" lIns="91440" tIns="45720" rIns="91440" bIns="45720">
            <a:spAutoFit/>
          </a:bodyPr>
          <a:lstStyle/>
          <a:p>
            <a:pPr algn="ctr"/>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Define</a:t>
            </a:r>
            <a:r>
              <a:rPr lang="en-US" altLang="zh-CN" sz="3600" dirty="0" smtClean="0">
                <a:solidFill>
                  <a:schemeClr val="bg1"/>
                </a:solidFill>
                <a:latin typeface="等线" panose="02010600030101010101" charset="-122"/>
                <a:ea typeface="等线" panose="02010600030101010101" charset="-122"/>
                <a:sym typeface="Segoe UI" panose="020B0502040204020203" pitchFamily="34" charset="0"/>
              </a:rPr>
              <a:t> </a:t>
            </a:r>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定义</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4" name="矩形 4"/>
          <p:cNvSpPr>
            <a:spLocks noChangeArrowheads="1"/>
          </p:cNvSpPr>
          <p:nvPr/>
        </p:nvSpPr>
        <p:spPr bwMode="auto">
          <a:xfrm>
            <a:off x="963295" y="1226820"/>
            <a:ext cx="10375900" cy="4707890"/>
          </a:xfrm>
          <a:prstGeom prst="rect">
            <a:avLst/>
          </a:prstGeom>
          <a:noFill/>
          <a:ln w="9525">
            <a:noFill/>
            <a:miter lim="800000"/>
          </a:ln>
        </p:spPr>
        <p:txBody>
          <a:bodyPr wrap="square" lIns="91440" tIns="45720" rIns="91440" bIns="45720">
            <a:spAutoFit/>
          </a:bodyPr>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离散的观察结果</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抽象到对项目有影响的意义级别的陈述</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定义阶段是关于实现，然后为工作创建一个焦点</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专注于一个有意义的挑战</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以用户需求和见解为基础，对问题进行独特、简洁的重构</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识别用户、需求和见解</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6" name="下箭头 5"/>
          <p:cNvSpPr/>
          <p:nvPr/>
        </p:nvSpPr>
        <p:spPr>
          <a:xfrm>
            <a:off x="2134235" y="1929765"/>
            <a:ext cx="455295" cy="52832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914665" y="2917622"/>
            <a:ext cx="2374441" cy="1323439"/>
            <a:chOff x="0" y="3010281"/>
            <a:chExt cx="6441740" cy="3704871"/>
          </a:xfrm>
        </p:grpSpPr>
        <p:sp>
          <p:nvSpPr>
            <p:cNvPr id="5"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6"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8"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0"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p>
          </p:txBody>
        </p:sp>
        <p:sp>
          <p:nvSpPr>
            <p:cNvPr id="11"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2"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3"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grpSp>
      <p:sp>
        <p:nvSpPr>
          <p:cNvPr id="14" name="文本框 13"/>
          <p:cNvSpPr txBox="1"/>
          <p:nvPr/>
        </p:nvSpPr>
        <p:spPr>
          <a:xfrm>
            <a:off x="3324998" y="2702588"/>
            <a:ext cx="2366396" cy="1323439"/>
          </a:xfrm>
          <a:prstGeom prst="rect">
            <a:avLst/>
          </a:prstGeom>
          <a:noFill/>
        </p:spPr>
        <p:txBody>
          <a:bodyPr wrap="square" rtlCol="0">
            <a:spAutoFit/>
          </a:bodyPr>
          <a:lstStyle/>
          <a:p>
            <a:pPr algn="dist"/>
            <a:r>
              <a:rPr lang="zh-CN" altLang="en-US" sz="8000" dirty="0" smtClean="0">
                <a:solidFill>
                  <a:srgbClr val="22385C"/>
                </a:solidFill>
                <a:latin typeface="方正兰亭粗黑简体" panose="02000000000000000000" pitchFamily="2" charset="-122"/>
                <a:ea typeface="方正兰亭粗黑简体" panose="02000000000000000000" pitchFamily="2" charset="-122"/>
              </a:rPr>
              <a:t>目录</a:t>
            </a:r>
            <a:endParaRPr lang="zh-CN" altLang="en-US" sz="8000" dirty="0">
              <a:solidFill>
                <a:srgbClr val="22385C"/>
              </a:solidFill>
              <a:latin typeface="方正兰亭粗黑简体" panose="02000000000000000000" pitchFamily="2" charset="-122"/>
              <a:ea typeface="方正兰亭粗黑简体" panose="02000000000000000000" pitchFamily="2" charset="-122"/>
            </a:endParaRPr>
          </a:p>
        </p:txBody>
      </p:sp>
      <p:sp>
        <p:nvSpPr>
          <p:cNvPr id="15" name="文本框 14"/>
          <p:cNvSpPr txBox="1"/>
          <p:nvPr/>
        </p:nvSpPr>
        <p:spPr>
          <a:xfrm>
            <a:off x="3443668" y="3810043"/>
            <a:ext cx="2148032" cy="523220"/>
          </a:xfrm>
          <a:prstGeom prst="rect">
            <a:avLst/>
          </a:prstGeom>
          <a:noFill/>
        </p:spPr>
        <p:txBody>
          <a:bodyPr wrap="square" rtlCol="0">
            <a:spAutoFit/>
          </a:bodyPr>
          <a:lstStyle/>
          <a:p>
            <a:pPr algn="dist"/>
            <a:r>
              <a:rPr lang="en-US" altLang="zh-CN" sz="2800" dirty="0" smtClean="0">
                <a:solidFill>
                  <a:srgbClr val="22385C"/>
                </a:solidFill>
                <a:latin typeface="造字工房悦黑体验版纤细体" pitchFamily="50" charset="-122"/>
                <a:ea typeface="造字工房悦黑体验版纤细体" pitchFamily="50" charset="-122"/>
              </a:rPr>
              <a:t>CONTENTS</a:t>
            </a:r>
            <a:endParaRPr lang="zh-CN" altLang="en-US" sz="2800" dirty="0">
              <a:solidFill>
                <a:srgbClr val="22385C"/>
              </a:solidFill>
              <a:latin typeface="造字工房悦黑体验版纤细体" pitchFamily="50" charset="-122"/>
              <a:ea typeface="造字工房悦黑体验版纤细体" pitchFamily="50" charset="-122"/>
            </a:endParaRPr>
          </a:p>
        </p:txBody>
      </p:sp>
      <p:grpSp>
        <p:nvGrpSpPr>
          <p:cNvPr id="22" name="组合 21"/>
          <p:cNvGrpSpPr/>
          <p:nvPr/>
        </p:nvGrpSpPr>
        <p:grpSpPr>
          <a:xfrm>
            <a:off x="6163359" y="789737"/>
            <a:ext cx="4462818" cy="720000"/>
            <a:chOff x="6100549" y="1719617"/>
            <a:chExt cx="4462818" cy="720000"/>
          </a:xfrm>
        </p:grpSpPr>
        <p:sp>
          <p:nvSpPr>
            <p:cNvPr id="18" name="圆角矩形 17"/>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6297644" y="1754522"/>
              <a:ext cx="532263" cy="646331"/>
            </a:xfrm>
            <a:prstGeom prst="rect">
              <a:avLst/>
            </a:prstGeom>
            <a:noFill/>
          </p:spPr>
          <p:txBody>
            <a:bodyPr wrap="square" rtlCol="0">
              <a:spAutoFit/>
            </a:bodyPr>
            <a:lstStyle/>
            <a:p>
              <a:pPr algn="ctr"/>
              <a:r>
                <a:rPr lang="en-US" altLang="zh-CN" sz="3600" dirty="0" smtClean="0">
                  <a:solidFill>
                    <a:srgbClr val="22385C"/>
                  </a:solidFill>
                  <a:latin typeface="方正兰亭粗黑简体" panose="02000000000000000000" pitchFamily="2" charset="-122"/>
                  <a:ea typeface="方正兰亭粗黑简体" panose="02000000000000000000" pitchFamily="2" charset="-122"/>
                </a:rPr>
                <a:t>1</a:t>
              </a:r>
              <a:endParaRPr lang="zh-CN" altLang="en-US" sz="3600" dirty="0">
                <a:solidFill>
                  <a:srgbClr val="22385C"/>
                </a:solidFill>
                <a:latin typeface="方正兰亭粗黑简体" panose="02000000000000000000" pitchFamily="2" charset="-122"/>
                <a:ea typeface="方正兰亭粗黑简体" panose="02000000000000000000" pitchFamily="2" charset="-122"/>
              </a:endParaRPr>
            </a:p>
          </p:txBody>
        </p:sp>
        <p:sp>
          <p:nvSpPr>
            <p:cNvPr id="21" name="文本框 20"/>
            <p:cNvSpPr txBox="1"/>
            <p:nvPr/>
          </p:nvSpPr>
          <p:spPr>
            <a:xfrm>
              <a:off x="7028598" y="1785002"/>
              <a:ext cx="3370997" cy="583565"/>
            </a:xfrm>
            <a:prstGeom prst="rect">
              <a:avLst/>
            </a:prstGeom>
            <a:noFill/>
          </p:spPr>
          <p:txBody>
            <a:bodyPr wrap="square" rtlCol="0">
              <a:spAutoFit/>
            </a:bodyPr>
            <a:lstStyle/>
            <a:p>
              <a:pPr algn="dist"/>
              <a:r>
                <a:rPr lang="zh-CN" altLang="en-US" sz="3200" dirty="0" smtClean="0">
                  <a:solidFill>
                    <a:schemeClr val="bg1"/>
                  </a:solidFill>
                  <a:latin typeface="方正兰亭粗黑简体" panose="02000000000000000000" pitchFamily="2" charset="-122"/>
                  <a:ea typeface="方正兰亭粗黑简体" panose="02000000000000000000" pitchFamily="2" charset="-122"/>
                </a:rPr>
                <a:t>主题确认</a:t>
              </a:r>
              <a:endParaRPr lang="zh-CN" altLang="en-US" sz="3200" dirty="0" smtClean="0">
                <a:solidFill>
                  <a:schemeClr val="bg1"/>
                </a:solidFill>
                <a:latin typeface="方正兰亭粗黑简体" panose="02000000000000000000" pitchFamily="2" charset="-122"/>
                <a:ea typeface="方正兰亭粗黑简体" panose="02000000000000000000" pitchFamily="2" charset="-122"/>
              </a:endParaRPr>
            </a:p>
          </p:txBody>
        </p:sp>
      </p:grpSp>
      <p:grpSp>
        <p:nvGrpSpPr>
          <p:cNvPr id="38" name="组合 37"/>
          <p:cNvGrpSpPr/>
          <p:nvPr/>
        </p:nvGrpSpPr>
        <p:grpSpPr>
          <a:xfrm>
            <a:off x="6163304" y="1977563"/>
            <a:ext cx="4462818" cy="720000"/>
            <a:chOff x="6100549" y="1719617"/>
            <a:chExt cx="4462818" cy="720000"/>
          </a:xfrm>
        </p:grpSpPr>
        <p:sp>
          <p:nvSpPr>
            <p:cNvPr id="39" name="圆角矩形 38"/>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6294469" y="1785002"/>
              <a:ext cx="532263" cy="645160"/>
            </a:xfrm>
            <a:prstGeom prst="rect">
              <a:avLst/>
            </a:prstGeom>
            <a:noFill/>
          </p:spPr>
          <p:txBody>
            <a:bodyPr wrap="square" rtlCol="0">
              <a:spAutoFit/>
            </a:bodyPr>
            <a:lstStyle/>
            <a:p>
              <a:pPr algn="ctr"/>
              <a:r>
                <a:rPr lang="en-US" altLang="zh-CN" sz="3600" dirty="0" smtClean="0">
                  <a:solidFill>
                    <a:srgbClr val="22385C"/>
                  </a:solidFill>
                  <a:latin typeface="方正兰亭粗黑简体" panose="02000000000000000000" pitchFamily="2" charset="-122"/>
                  <a:ea typeface="方正兰亭粗黑简体" panose="02000000000000000000" pitchFamily="2" charset="-122"/>
                </a:rPr>
                <a:t>2</a:t>
              </a:r>
              <a:endParaRPr lang="zh-CN" altLang="en-US" sz="3600" dirty="0">
                <a:solidFill>
                  <a:srgbClr val="22385C"/>
                </a:solidFill>
                <a:latin typeface="方正兰亭粗黑简体" panose="02000000000000000000" pitchFamily="2" charset="-122"/>
                <a:ea typeface="方正兰亭粗黑简体" panose="02000000000000000000" pitchFamily="2" charset="-122"/>
              </a:endParaRPr>
            </a:p>
          </p:txBody>
        </p:sp>
        <p:sp>
          <p:nvSpPr>
            <p:cNvPr id="42" name="文本框 41"/>
            <p:cNvSpPr txBox="1"/>
            <p:nvPr/>
          </p:nvSpPr>
          <p:spPr>
            <a:xfrm>
              <a:off x="7028598" y="1785002"/>
              <a:ext cx="3370997" cy="583565"/>
            </a:xfrm>
            <a:prstGeom prst="rect">
              <a:avLst/>
            </a:prstGeom>
            <a:noFill/>
          </p:spPr>
          <p:txBody>
            <a:bodyPr wrap="square" rtlCol="0">
              <a:spAutoFit/>
            </a:bodyPr>
            <a:lstStyle/>
            <a:p>
              <a:pPr algn="dist"/>
              <a:r>
                <a:rPr lang="zh-CN" altLang="en-US" sz="3200" dirty="0" smtClean="0">
                  <a:solidFill>
                    <a:schemeClr val="bg1"/>
                  </a:solidFill>
                  <a:latin typeface="方正兰亭粗黑简体" panose="02000000000000000000" pitchFamily="2" charset="-122"/>
                  <a:ea typeface="方正兰亭粗黑简体" panose="02000000000000000000" pitchFamily="2" charset="-122"/>
                </a:rPr>
                <a:t>设计发现</a:t>
              </a:r>
              <a:r>
                <a:rPr lang="zh-CN" altLang="en-US" sz="3200" dirty="0" smtClean="0">
                  <a:solidFill>
                    <a:schemeClr val="bg1"/>
                  </a:solidFill>
                  <a:latin typeface="方正兰亭粗黑简体" panose="02000000000000000000" pitchFamily="2" charset="-122"/>
                  <a:ea typeface="方正兰亭粗黑简体" panose="02000000000000000000" pitchFamily="2" charset="-122"/>
                </a:rPr>
                <a:t>阶段</a:t>
              </a:r>
              <a:endParaRPr lang="zh-CN" altLang="en-US" sz="3200" dirty="0" smtClean="0">
                <a:solidFill>
                  <a:schemeClr val="bg1"/>
                </a:solidFill>
                <a:latin typeface="方正兰亭粗黑简体" panose="02000000000000000000" pitchFamily="2" charset="-122"/>
                <a:ea typeface="方正兰亭粗黑简体" panose="02000000000000000000" pitchFamily="2" charset="-122"/>
              </a:endParaRPr>
            </a:p>
          </p:txBody>
        </p:sp>
      </p:grpSp>
      <p:grpSp>
        <p:nvGrpSpPr>
          <p:cNvPr id="44" name="组合 43"/>
          <p:cNvGrpSpPr/>
          <p:nvPr/>
        </p:nvGrpSpPr>
        <p:grpSpPr>
          <a:xfrm>
            <a:off x="6155104" y="3220538"/>
            <a:ext cx="4462818" cy="720000"/>
            <a:chOff x="6100549" y="1719617"/>
            <a:chExt cx="4462818" cy="720000"/>
          </a:xfrm>
        </p:grpSpPr>
        <p:sp>
          <p:nvSpPr>
            <p:cNvPr id="45" name="圆角矩形 44"/>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椭圆 45"/>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7" name="文本框 46"/>
            <p:cNvSpPr txBox="1"/>
            <p:nvPr/>
          </p:nvSpPr>
          <p:spPr>
            <a:xfrm>
              <a:off x="6295104" y="1777382"/>
              <a:ext cx="532263" cy="645160"/>
            </a:xfrm>
            <a:prstGeom prst="rect">
              <a:avLst/>
            </a:prstGeom>
            <a:noFill/>
          </p:spPr>
          <p:txBody>
            <a:bodyPr wrap="square" rtlCol="0">
              <a:spAutoFit/>
            </a:bodyPr>
            <a:p>
              <a:pPr algn="ctr"/>
              <a:r>
                <a:rPr lang="en-US" altLang="zh-CN" sz="3600" dirty="0" smtClean="0">
                  <a:solidFill>
                    <a:srgbClr val="22385C"/>
                  </a:solidFill>
                  <a:latin typeface="方正兰亭粗黑简体" panose="02000000000000000000" pitchFamily="2" charset="-122"/>
                  <a:ea typeface="方正兰亭粗黑简体" panose="02000000000000000000" pitchFamily="2" charset="-122"/>
                </a:rPr>
                <a:t>3</a:t>
              </a:r>
              <a:endParaRPr lang="zh-CN" altLang="en-US" sz="3600" dirty="0">
                <a:solidFill>
                  <a:srgbClr val="22385C"/>
                </a:solidFill>
                <a:latin typeface="方正兰亭粗黑简体" panose="02000000000000000000" pitchFamily="2" charset="-122"/>
                <a:ea typeface="方正兰亭粗黑简体" panose="02000000000000000000" pitchFamily="2" charset="-122"/>
              </a:endParaRPr>
            </a:p>
          </p:txBody>
        </p:sp>
        <p:sp>
          <p:nvSpPr>
            <p:cNvPr id="48" name="文本框 47"/>
            <p:cNvSpPr txBox="1"/>
            <p:nvPr/>
          </p:nvSpPr>
          <p:spPr>
            <a:xfrm>
              <a:off x="7028598" y="1785002"/>
              <a:ext cx="3370997" cy="583565"/>
            </a:xfrm>
            <a:prstGeom prst="rect">
              <a:avLst/>
            </a:prstGeom>
            <a:noFill/>
          </p:spPr>
          <p:txBody>
            <a:bodyPr wrap="square" rtlCol="0">
              <a:spAutoFit/>
            </a:bodyPr>
            <a:p>
              <a:pPr algn="dist"/>
              <a:r>
                <a:rPr lang="zh-CN" altLang="en-US" sz="3200" dirty="0">
                  <a:solidFill>
                    <a:schemeClr val="bg1"/>
                  </a:solidFill>
                  <a:latin typeface="方正兰亭粗黑简体" panose="02000000000000000000" pitchFamily="2" charset="-122"/>
                  <a:ea typeface="方正兰亭粗黑简体" panose="02000000000000000000" pitchFamily="2" charset="-122"/>
                </a:rPr>
                <a:t>定义</a:t>
              </a:r>
              <a:r>
                <a:rPr lang="zh-CN" altLang="en-US" sz="3200" dirty="0">
                  <a:solidFill>
                    <a:schemeClr val="bg1"/>
                  </a:solidFill>
                  <a:latin typeface="方正兰亭粗黑简体" panose="02000000000000000000" pitchFamily="2" charset="-122"/>
                  <a:ea typeface="方正兰亭粗黑简体" panose="02000000000000000000" pitchFamily="2" charset="-122"/>
                </a:rPr>
                <a:t>阶段</a:t>
              </a:r>
              <a:endParaRPr lang="zh-CN" altLang="en-US" sz="3200" dirty="0">
                <a:solidFill>
                  <a:schemeClr val="bg1"/>
                </a:solidFill>
                <a:latin typeface="方正兰亭粗黑简体" panose="02000000000000000000" pitchFamily="2" charset="-122"/>
                <a:ea typeface="方正兰亭粗黑简体" panose="02000000000000000000" pitchFamily="2" charset="-122"/>
              </a:endParaRPr>
            </a:p>
          </p:txBody>
        </p:sp>
      </p:grpSp>
      <p:grpSp>
        <p:nvGrpSpPr>
          <p:cNvPr id="49" name="组合 48"/>
          <p:cNvGrpSpPr/>
          <p:nvPr/>
        </p:nvGrpSpPr>
        <p:grpSpPr>
          <a:xfrm>
            <a:off x="6155049" y="4548657"/>
            <a:ext cx="4462818" cy="720000"/>
            <a:chOff x="6100549" y="1719617"/>
            <a:chExt cx="4462818" cy="720000"/>
          </a:xfrm>
        </p:grpSpPr>
        <p:sp>
          <p:nvSpPr>
            <p:cNvPr id="50" name="圆角矩形 49"/>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1" name="椭圆 50"/>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6291294" y="1750077"/>
              <a:ext cx="532263" cy="645160"/>
            </a:xfrm>
            <a:prstGeom prst="rect">
              <a:avLst/>
            </a:prstGeom>
            <a:noFill/>
          </p:spPr>
          <p:txBody>
            <a:bodyPr wrap="square" rtlCol="0">
              <a:spAutoFit/>
            </a:bodyPr>
            <a:p>
              <a:pPr algn="ctr"/>
              <a:r>
                <a:rPr lang="en-US" altLang="zh-CN" sz="3600" dirty="0" smtClean="0">
                  <a:solidFill>
                    <a:srgbClr val="22385C"/>
                  </a:solidFill>
                  <a:latin typeface="方正兰亭粗黑简体" panose="02000000000000000000" pitchFamily="2" charset="-122"/>
                  <a:ea typeface="方正兰亭粗黑简体" panose="02000000000000000000" pitchFamily="2" charset="-122"/>
                </a:rPr>
                <a:t>4</a:t>
              </a:r>
              <a:endParaRPr lang="zh-CN" altLang="en-US" sz="3600" dirty="0">
                <a:solidFill>
                  <a:srgbClr val="22385C"/>
                </a:solidFill>
                <a:latin typeface="方正兰亭粗黑简体" panose="02000000000000000000" pitchFamily="2" charset="-122"/>
                <a:ea typeface="方正兰亭粗黑简体" panose="02000000000000000000" pitchFamily="2" charset="-122"/>
              </a:endParaRPr>
            </a:p>
          </p:txBody>
        </p:sp>
        <p:sp>
          <p:nvSpPr>
            <p:cNvPr id="53" name="文本框 52"/>
            <p:cNvSpPr txBox="1"/>
            <p:nvPr/>
          </p:nvSpPr>
          <p:spPr>
            <a:xfrm>
              <a:off x="7028598" y="1785002"/>
              <a:ext cx="3370997" cy="583565"/>
            </a:xfrm>
            <a:prstGeom prst="rect">
              <a:avLst/>
            </a:prstGeom>
            <a:noFill/>
          </p:spPr>
          <p:txBody>
            <a:bodyPr wrap="square" rtlCol="0">
              <a:spAutoFit/>
            </a:bodyPr>
            <a:p>
              <a:pPr algn="dist"/>
              <a:r>
                <a:rPr lang="zh-CN" altLang="en-US" sz="3200" dirty="0" smtClean="0">
                  <a:solidFill>
                    <a:schemeClr val="bg1"/>
                  </a:solidFill>
                  <a:latin typeface="方正兰亭粗黑简体" panose="02000000000000000000" pitchFamily="2" charset="-122"/>
                  <a:ea typeface="方正兰亭粗黑简体" panose="02000000000000000000" pitchFamily="2" charset="-122"/>
                </a:rPr>
                <a:t>中心</a:t>
              </a:r>
              <a:r>
                <a:rPr lang="zh-CN" altLang="en-US" sz="3200" dirty="0" smtClean="0">
                  <a:solidFill>
                    <a:schemeClr val="bg1"/>
                  </a:solidFill>
                  <a:latin typeface="方正兰亭粗黑简体" panose="02000000000000000000" pitchFamily="2" charset="-122"/>
                  <a:ea typeface="方正兰亭粗黑简体" panose="02000000000000000000" pitchFamily="2" charset="-122"/>
                </a:rPr>
                <a:t>之路</a:t>
              </a:r>
              <a:endParaRPr lang="zh-CN" altLang="en-US" sz="3200" dirty="0" smtClean="0">
                <a:solidFill>
                  <a:schemeClr val="bg1"/>
                </a:solidFill>
                <a:latin typeface="方正兰亭粗黑简体" panose="02000000000000000000" pitchFamily="2" charset="-122"/>
                <a:ea typeface="方正兰亭粗黑简体" panose="02000000000000000000" pitchFamily="2" charset="-122"/>
              </a:endParaRPr>
            </a:p>
          </p:txBody>
        </p:sp>
      </p:grpSp>
      <p:grpSp>
        <p:nvGrpSpPr>
          <p:cNvPr id="23" name="组合 22"/>
          <p:cNvGrpSpPr/>
          <p:nvPr/>
        </p:nvGrpSpPr>
        <p:grpSpPr>
          <a:xfrm>
            <a:off x="6163304" y="5736742"/>
            <a:ext cx="4462818" cy="720000"/>
            <a:chOff x="6100549" y="1719617"/>
            <a:chExt cx="4462818" cy="720000"/>
          </a:xfrm>
        </p:grpSpPr>
        <p:sp>
          <p:nvSpPr>
            <p:cNvPr id="24" name="圆角矩形 23"/>
            <p:cNvSpPr/>
            <p:nvPr/>
          </p:nvSpPr>
          <p:spPr>
            <a:xfrm>
              <a:off x="6100549" y="1719617"/>
              <a:ext cx="4462818" cy="720000"/>
            </a:xfrm>
            <a:prstGeom prst="round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椭圆 24"/>
            <p:cNvSpPr/>
            <p:nvPr/>
          </p:nvSpPr>
          <p:spPr>
            <a:xfrm>
              <a:off x="6236186" y="1747753"/>
              <a:ext cx="648000" cy="64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6291294" y="1750077"/>
              <a:ext cx="532263" cy="645160"/>
            </a:xfrm>
            <a:prstGeom prst="rect">
              <a:avLst/>
            </a:prstGeom>
            <a:noFill/>
          </p:spPr>
          <p:txBody>
            <a:bodyPr wrap="square" rtlCol="0">
              <a:spAutoFit/>
            </a:bodyPr>
            <a:p>
              <a:pPr algn="ctr"/>
              <a:r>
                <a:rPr lang="en-US" altLang="zh-CN" sz="3600" dirty="0" smtClean="0">
                  <a:solidFill>
                    <a:srgbClr val="22385C"/>
                  </a:solidFill>
                  <a:latin typeface="方正兰亭粗黑简体" panose="02000000000000000000" pitchFamily="2" charset="-122"/>
                  <a:ea typeface="方正兰亭粗黑简体" panose="02000000000000000000" pitchFamily="2" charset="-122"/>
                </a:rPr>
                <a:t>5</a:t>
              </a:r>
              <a:endParaRPr lang="zh-CN" altLang="en-US" sz="3600" dirty="0">
                <a:solidFill>
                  <a:srgbClr val="22385C"/>
                </a:solidFill>
                <a:latin typeface="方正兰亭粗黑简体" panose="02000000000000000000" pitchFamily="2" charset="-122"/>
                <a:ea typeface="方正兰亭粗黑简体" panose="02000000000000000000" pitchFamily="2" charset="-122"/>
              </a:endParaRPr>
            </a:p>
          </p:txBody>
        </p:sp>
        <p:sp>
          <p:nvSpPr>
            <p:cNvPr id="27" name="文本框 26"/>
            <p:cNvSpPr txBox="1"/>
            <p:nvPr/>
          </p:nvSpPr>
          <p:spPr>
            <a:xfrm>
              <a:off x="7028598" y="1785002"/>
              <a:ext cx="3370997" cy="583565"/>
            </a:xfrm>
            <a:prstGeom prst="rect">
              <a:avLst/>
            </a:prstGeom>
            <a:noFill/>
          </p:spPr>
          <p:txBody>
            <a:bodyPr wrap="square" rtlCol="0">
              <a:spAutoFit/>
            </a:bodyPr>
            <a:p>
              <a:pPr algn="dist"/>
              <a:r>
                <a:rPr lang="en-US" altLang="zh-CN" sz="3200" dirty="0" smtClean="0">
                  <a:solidFill>
                    <a:schemeClr val="bg1"/>
                  </a:solidFill>
                  <a:latin typeface="方正兰亭粗黑简体" panose="02000000000000000000" pitchFamily="2" charset="-122"/>
                  <a:ea typeface="方正兰亭粗黑简体" panose="02000000000000000000" pitchFamily="2" charset="-122"/>
                </a:rPr>
                <a:t>HMW</a:t>
              </a:r>
              <a:endParaRPr lang="en-US" altLang="zh-CN" sz="3200" dirty="0" smtClean="0">
                <a:solidFill>
                  <a:schemeClr val="bg1"/>
                </a:solidFill>
                <a:latin typeface="方正兰亭粗黑简体" panose="02000000000000000000" pitchFamily="2" charset="-122"/>
                <a:ea typeface="方正兰亭粗黑简体" panose="02000000000000000000" pitchFamily="2" charset="-122"/>
              </a:endParaRPr>
            </a:p>
          </p:txBody>
        </p:sp>
      </p:gr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3895090" y="0"/>
            <a:ext cx="5142865" cy="6858000"/>
          </a:xfrm>
          <a:prstGeom prst="rect">
            <a:avLst/>
          </a:prstGeom>
        </p:spPr>
      </p:pic>
    </p:spTree>
  </p:cSld>
  <p:clrMapOvr>
    <a:masterClrMapping/>
  </p:clrMapOvr>
  <p:transition spd="slow">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3000375"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抽象</a:t>
            </a:r>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陈述</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3" name="矩形 4"/>
          <p:cNvSpPr>
            <a:spLocks noChangeArrowheads="1"/>
          </p:cNvSpPr>
          <p:nvPr/>
        </p:nvSpPr>
        <p:spPr bwMode="auto">
          <a:xfrm>
            <a:off x="963295" y="1226820"/>
            <a:ext cx="10448290" cy="2861310"/>
          </a:xfrm>
          <a:prstGeom prst="rect">
            <a:avLst/>
          </a:prstGeom>
          <a:noFill/>
          <a:ln w="9525">
            <a:noFill/>
            <a:miter lim="800000"/>
          </a:ln>
        </p:spPr>
        <p:txBody>
          <a:bodyPr wrap="square" lIns="91440" tIns="45720" rIns="91440" bIns="45720">
            <a:spAutoFit/>
          </a:bodyPr>
          <a:p>
            <a:pPr indent="457200" algn="just"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基于</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商家的信用评价体系</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和</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智能推荐体系，</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在</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保持产品的新鲜程度</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的同时，</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不通过其他APP、菜市场等</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途径</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而是在</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有限</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地域</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距离、有限</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商品</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数量</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的情况下的</a:t>
            </a: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不引入第三方物流，只支持同社区配送</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的</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小规模团购交易。</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just" fontAlgn="auto">
              <a:lnSpc>
                <a:spcPct val="150000"/>
              </a:lnSpc>
              <a:buClrTx/>
              <a:buSzTx/>
              <a:buFontTx/>
            </a:pP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just" fontAlgn="auto">
              <a:lnSpc>
                <a:spcPct val="150000"/>
              </a:lnSpc>
              <a:buClrTx/>
              <a:buSzTx/>
              <a:buFontTx/>
            </a:pPr>
            <a:r>
              <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注：不引入第三方物流指的是平台不引入第三方物流进行团购商品的集中处理。团购发起者可以自行决定是否使用</a:t>
            </a:r>
            <a:r>
              <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物流。</a:t>
            </a:r>
            <a:endParaRPr lang="zh-CN" altLang="en-US"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p:transition spd="slow">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050592"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241946"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grpSp>
      <p:sp>
        <p:nvSpPr>
          <p:cNvPr id="13" name="文本框 12"/>
          <p:cNvSpPr txBox="1"/>
          <p:nvPr/>
        </p:nvSpPr>
        <p:spPr>
          <a:xfrm>
            <a:off x="4711625" y="2926573"/>
            <a:ext cx="1009934" cy="1861185"/>
          </a:xfrm>
          <a:prstGeom prst="rect">
            <a:avLst/>
          </a:prstGeom>
          <a:noFill/>
        </p:spPr>
        <p:txBody>
          <a:bodyPr wrap="square" rtlCol="0">
            <a:spAutoFit/>
          </a:bodyPr>
          <a:lstStyle/>
          <a:p>
            <a:r>
              <a:rPr lang="en-US" altLang="zh-CN" sz="11500" dirty="0" smtClean="0">
                <a:solidFill>
                  <a:srgbClr val="22385C"/>
                </a:solidFill>
                <a:latin typeface="Impact" panose="020B0806030902050204" pitchFamily="34" charset="0"/>
              </a:rPr>
              <a:t>4</a:t>
            </a:r>
            <a:endParaRPr lang="zh-CN" altLang="en-US" sz="11500" dirty="0">
              <a:solidFill>
                <a:srgbClr val="22385C"/>
              </a:solidFill>
              <a:latin typeface="Impact" panose="020B0806030902050204" pitchFamily="34" charset="0"/>
            </a:endParaRPr>
          </a:p>
        </p:txBody>
      </p:sp>
      <p:sp>
        <p:nvSpPr>
          <p:cNvPr id="14" name="文本框 13"/>
          <p:cNvSpPr txBox="1"/>
          <p:nvPr/>
        </p:nvSpPr>
        <p:spPr>
          <a:xfrm>
            <a:off x="5515862" y="3261288"/>
            <a:ext cx="5415012" cy="1106805"/>
          </a:xfrm>
          <a:prstGeom prst="rect">
            <a:avLst/>
          </a:prstGeom>
          <a:noFill/>
        </p:spPr>
        <p:txBody>
          <a:bodyPr wrap="square" rtlCol="0">
            <a:spAutoFit/>
          </a:bodyPr>
          <a:lstStyle/>
          <a:p>
            <a:pPr algn="dist"/>
            <a:r>
              <a:rPr lang="zh-CN" altLang="en-US" sz="6600" dirty="0" smtClean="0">
                <a:solidFill>
                  <a:srgbClr val="22385C"/>
                </a:solidFill>
                <a:latin typeface="方正兰亭粗黑简体" panose="02000000000000000000" pitchFamily="2" charset="-122"/>
                <a:ea typeface="方正兰亭粗黑简体" panose="02000000000000000000" pitchFamily="2" charset="-122"/>
              </a:rPr>
              <a:t>中心</a:t>
            </a:r>
            <a:r>
              <a:rPr lang="zh-CN" altLang="en-US" sz="6600" dirty="0" smtClean="0">
                <a:solidFill>
                  <a:srgbClr val="22385C"/>
                </a:solidFill>
                <a:latin typeface="方正兰亭粗黑简体" panose="02000000000000000000" pitchFamily="2" charset="-122"/>
                <a:ea typeface="方正兰亭粗黑简体" panose="02000000000000000000" pitchFamily="2" charset="-122"/>
              </a:rPr>
              <a:t>之路</a:t>
            </a:r>
            <a:endParaRPr lang="zh-CN" altLang="en-US" sz="6600" dirty="0" smtClean="0">
              <a:solidFill>
                <a:srgbClr val="22385C"/>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9144000" cy="6858000"/>
          </a:xfrm>
          <a:prstGeom prst="rect">
            <a:avLst/>
          </a:prstGeom>
        </p:spPr>
      </p:pic>
      <p:sp>
        <p:nvSpPr>
          <p:cNvPr id="7" name="文本框 6"/>
          <p:cNvSpPr txBox="1">
            <a:spLocks noChangeArrowheads="1"/>
          </p:cNvSpPr>
          <p:nvPr/>
        </p:nvSpPr>
        <p:spPr bwMode="auto">
          <a:xfrm>
            <a:off x="9144000" y="2663978"/>
            <a:ext cx="3048000" cy="1529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用户得知</a:t>
            </a:r>
            <a:r>
              <a:rPr lang="en-US" altLang="zh-CN" sz="2400" dirty="0" smtClean="0">
                <a:solidFill>
                  <a:srgbClr val="2A3641"/>
                </a:solidFill>
                <a:latin typeface="微软雅黑" panose="020B0503020204020204" charset="-122"/>
                <a:ea typeface="微软雅黑" panose="020B0503020204020204" charset="-122"/>
              </a:rPr>
              <a:t>APP</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下载</a:t>
            </a:r>
            <a:r>
              <a:rPr lang="en-US" altLang="zh-CN" sz="2400" dirty="0" smtClean="0">
                <a:solidFill>
                  <a:srgbClr val="2A3641"/>
                </a:solidFill>
                <a:latin typeface="微软雅黑" panose="020B0503020204020204" charset="-122"/>
                <a:ea typeface="微软雅黑" panose="020B0503020204020204" charset="-122"/>
              </a:rPr>
              <a:t>APP</a:t>
            </a:r>
            <a:endParaRPr lang="en-US" altLang="zh-CN" sz="2400" dirty="0" smtClean="0">
              <a:solidFill>
                <a:srgbClr val="2A3641"/>
              </a:solidFill>
              <a:latin typeface="微软雅黑" panose="020B0503020204020204" charset="-122"/>
              <a:ea typeface="微软雅黑" panose="020B0503020204020204" charset="-122"/>
            </a:endParaRPr>
          </a:p>
        </p:txBody>
      </p:sp>
    </p:spTree>
  </p:cSld>
  <p:clrMapOvr>
    <a:masterClrMapping/>
  </p:clrMapOvr>
  <p:transition spd="slow">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a:spLocks noChangeArrowheads="1"/>
          </p:cNvSpPr>
          <p:nvPr/>
        </p:nvSpPr>
        <p:spPr bwMode="auto">
          <a:xfrm>
            <a:off x="9144000" y="1894993"/>
            <a:ext cx="3048000" cy="3448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注册</a:t>
            </a:r>
            <a:r>
              <a:rPr lang="zh-CN" altLang="en-US" sz="2400" dirty="0" smtClean="0">
                <a:solidFill>
                  <a:srgbClr val="2A3641"/>
                </a:solidFill>
                <a:latin typeface="微软雅黑" panose="020B0503020204020204" charset="-122"/>
                <a:ea typeface="微软雅黑" panose="020B0503020204020204" charset="-122"/>
              </a:rPr>
              <a:t>登录</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定位用户</a:t>
            </a:r>
            <a:r>
              <a:rPr lang="zh-CN" altLang="en-US" sz="2400" dirty="0" smtClean="0">
                <a:solidFill>
                  <a:srgbClr val="2A3641"/>
                </a:solidFill>
                <a:latin typeface="微软雅黑" panose="020B0503020204020204" charset="-122"/>
                <a:ea typeface="微软雅黑" panose="020B0503020204020204" charset="-122"/>
              </a:rPr>
              <a:t>位置</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br>
              <a:rPr lang="en-US" altLang="zh-CN" sz="2400" dirty="0" smtClean="0">
                <a:solidFill>
                  <a:srgbClr val="2A3641"/>
                </a:solidFill>
                <a:latin typeface="微软雅黑" panose="020B0503020204020204" charset="-122"/>
                <a:ea typeface="微软雅黑" panose="020B0503020204020204" charset="-122"/>
              </a:rPr>
            </a:br>
            <a:r>
              <a:rPr lang="zh-CN" altLang="en-US" sz="2400" dirty="0" smtClean="0">
                <a:solidFill>
                  <a:srgbClr val="2A3641"/>
                </a:solidFill>
                <a:latin typeface="微软雅黑" panose="020B0503020204020204" charset="-122"/>
                <a:ea typeface="微软雅黑" panose="020B0503020204020204" charset="-122"/>
              </a:rPr>
              <a:t>同城</a:t>
            </a:r>
            <a:r>
              <a:rPr lang="en-US" altLang="zh-CN" sz="2400" dirty="0" smtClean="0">
                <a:solidFill>
                  <a:srgbClr val="2A3641"/>
                </a:solidFill>
                <a:latin typeface="微软雅黑" panose="020B0503020204020204" charset="-122"/>
                <a:ea typeface="微软雅黑" panose="020B0503020204020204" charset="-122"/>
              </a:rPr>
              <a:t>/</a:t>
            </a:r>
            <a:r>
              <a:rPr lang="zh-CN" altLang="en-US" sz="2400" dirty="0" smtClean="0">
                <a:solidFill>
                  <a:srgbClr val="2A3641"/>
                </a:solidFill>
                <a:latin typeface="微软雅黑" panose="020B0503020204020204" charset="-122"/>
                <a:ea typeface="微软雅黑" panose="020B0503020204020204" charset="-122"/>
              </a:rPr>
              <a:t>社区内容</a:t>
            </a:r>
            <a:r>
              <a:rPr lang="zh-CN" altLang="en-US" sz="2400" dirty="0" smtClean="0">
                <a:solidFill>
                  <a:srgbClr val="2A3641"/>
                </a:solidFill>
                <a:latin typeface="微软雅黑" panose="020B0503020204020204" charset="-122"/>
                <a:ea typeface="微软雅黑" panose="020B0503020204020204" charset="-122"/>
              </a:rPr>
              <a:t>呈现</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完善用户</a:t>
            </a:r>
            <a:r>
              <a:rPr lang="zh-CN" altLang="en-US" sz="2400" dirty="0" smtClean="0">
                <a:solidFill>
                  <a:srgbClr val="2A3641"/>
                </a:solidFill>
                <a:latin typeface="微软雅黑" panose="020B0503020204020204" charset="-122"/>
                <a:ea typeface="微软雅黑" panose="020B0503020204020204" charset="-122"/>
              </a:rPr>
              <a:t>信息</a:t>
            </a:r>
            <a:endParaRPr lang="zh-CN" altLang="en-US" sz="2400" dirty="0" smtClean="0">
              <a:solidFill>
                <a:srgbClr val="2A3641"/>
              </a:solidFill>
              <a:latin typeface="微软雅黑" panose="020B0503020204020204" charset="-122"/>
              <a:ea typeface="微软雅黑" panose="020B0503020204020204" charset="-122"/>
            </a:endParaRPr>
          </a:p>
        </p:txBody>
      </p:sp>
      <p:pic>
        <p:nvPicPr>
          <p:cNvPr id="4" name="图片 3"/>
          <p:cNvPicPr>
            <a:picLocks noChangeAspect="1"/>
          </p:cNvPicPr>
          <p:nvPr/>
        </p:nvPicPr>
        <p:blipFill>
          <a:blip r:embed="rId1"/>
          <a:stretch>
            <a:fillRect/>
          </a:stretch>
        </p:blipFill>
        <p:spPr>
          <a:xfrm>
            <a:off x="0" y="0"/>
            <a:ext cx="9143365" cy="6858000"/>
          </a:xfrm>
          <a:prstGeom prst="rect">
            <a:avLst/>
          </a:prstGeom>
        </p:spPr>
      </p:pic>
    </p:spTree>
  </p:cSld>
  <p:clrMapOvr>
    <a:masterClrMapping/>
  </p:clrMapOvr>
  <p:transition spd="slow">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a:spLocks noChangeArrowheads="1"/>
          </p:cNvSpPr>
          <p:nvPr/>
        </p:nvSpPr>
        <p:spPr bwMode="auto">
          <a:xfrm>
            <a:off x="7205345" y="1894358"/>
            <a:ext cx="3048000" cy="248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用户想</a:t>
            </a:r>
            <a:r>
              <a:rPr lang="zh-CN" altLang="en-US" sz="2400" dirty="0" smtClean="0">
                <a:solidFill>
                  <a:srgbClr val="2A3641"/>
                </a:solidFill>
                <a:latin typeface="微软雅黑" panose="020B0503020204020204" charset="-122"/>
                <a:ea typeface="微软雅黑" panose="020B0503020204020204" charset="-122"/>
              </a:rPr>
              <a:t>卖</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团长认证</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br>
              <a:rPr lang="en-US" altLang="zh-CN" sz="2400" dirty="0" smtClean="0">
                <a:solidFill>
                  <a:srgbClr val="2A3641"/>
                </a:solidFill>
                <a:latin typeface="微软雅黑" panose="020B0503020204020204" charset="-122"/>
                <a:ea typeface="微软雅黑" panose="020B0503020204020204" charset="-122"/>
              </a:rPr>
            </a:br>
            <a:r>
              <a:rPr lang="zh-CN" altLang="en-US" sz="2400" dirty="0" smtClean="0">
                <a:solidFill>
                  <a:srgbClr val="2A3641"/>
                </a:solidFill>
                <a:latin typeface="微软雅黑" panose="020B0503020204020204" charset="-122"/>
                <a:ea typeface="微软雅黑" panose="020B0503020204020204" charset="-122"/>
              </a:rPr>
              <a:t>完善团长</a:t>
            </a:r>
            <a:r>
              <a:rPr lang="zh-CN" altLang="en-US" sz="2400" dirty="0" smtClean="0">
                <a:solidFill>
                  <a:srgbClr val="2A3641"/>
                </a:solidFill>
                <a:latin typeface="微软雅黑" panose="020B0503020204020204" charset="-122"/>
                <a:ea typeface="微软雅黑" panose="020B0503020204020204" charset="-122"/>
              </a:rPr>
              <a:t>信息</a:t>
            </a:r>
            <a:endParaRPr lang="zh-CN" altLang="en-US" sz="2400" dirty="0" smtClean="0">
              <a:solidFill>
                <a:srgbClr val="2A3641"/>
              </a:solidFill>
              <a:latin typeface="微软雅黑" panose="020B0503020204020204" charset="-122"/>
              <a:ea typeface="微软雅黑" panose="020B0503020204020204" charset="-122"/>
            </a:endParaRPr>
          </a:p>
        </p:txBody>
      </p:sp>
      <p:pic>
        <p:nvPicPr>
          <p:cNvPr id="3" name="图片 2"/>
          <p:cNvPicPr>
            <a:picLocks noChangeAspect="1"/>
          </p:cNvPicPr>
          <p:nvPr/>
        </p:nvPicPr>
        <p:blipFill>
          <a:blip r:embed="rId1"/>
          <a:stretch>
            <a:fillRect/>
          </a:stretch>
        </p:blipFill>
        <p:spPr>
          <a:xfrm>
            <a:off x="0" y="-4445"/>
            <a:ext cx="5146675" cy="6862445"/>
          </a:xfrm>
          <a:prstGeom prst="rect">
            <a:avLst/>
          </a:prstGeom>
        </p:spPr>
      </p:pic>
    </p:spTree>
  </p:cSld>
  <p:clrMapOvr>
    <a:masterClrMapping/>
  </p:clrMapOvr>
  <p:transition spd="slow">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a:spLocks noChangeArrowheads="1"/>
          </p:cNvSpPr>
          <p:nvPr/>
        </p:nvSpPr>
        <p:spPr bwMode="auto">
          <a:xfrm>
            <a:off x="7205345" y="1894358"/>
            <a:ext cx="3048000" cy="248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发起</a:t>
            </a:r>
            <a:r>
              <a:rPr lang="zh-CN" altLang="en-US" sz="2400" dirty="0" smtClean="0">
                <a:solidFill>
                  <a:srgbClr val="2A3641"/>
                </a:solidFill>
                <a:latin typeface="微软雅黑" panose="020B0503020204020204" charset="-122"/>
                <a:ea typeface="微软雅黑" panose="020B0503020204020204" charset="-122"/>
              </a:rPr>
              <a:t>团购</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填写</a:t>
            </a:r>
            <a:r>
              <a:rPr lang="zh-CN" altLang="en-US" sz="2400" dirty="0" smtClean="0">
                <a:solidFill>
                  <a:srgbClr val="2A3641"/>
                </a:solidFill>
                <a:latin typeface="微软雅黑" panose="020B0503020204020204" charset="-122"/>
                <a:ea typeface="微软雅黑" panose="020B0503020204020204" charset="-122"/>
              </a:rPr>
              <a:t>信息</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br>
              <a:rPr lang="en-US" altLang="zh-CN" sz="2400" dirty="0" smtClean="0">
                <a:solidFill>
                  <a:srgbClr val="2A3641"/>
                </a:solidFill>
                <a:latin typeface="微软雅黑" panose="020B0503020204020204" charset="-122"/>
                <a:ea typeface="微软雅黑" panose="020B0503020204020204" charset="-122"/>
              </a:rPr>
            </a:br>
            <a:r>
              <a:rPr lang="zh-CN" altLang="en-US" sz="2400" dirty="0" smtClean="0">
                <a:solidFill>
                  <a:srgbClr val="2A3641"/>
                </a:solidFill>
                <a:latin typeface="微软雅黑" panose="020B0503020204020204" charset="-122"/>
                <a:ea typeface="微软雅黑" panose="020B0503020204020204" charset="-122"/>
              </a:rPr>
              <a:t>推送团购单至</a:t>
            </a:r>
            <a:r>
              <a:rPr lang="zh-CN" altLang="en-US" sz="2400" dirty="0" smtClean="0">
                <a:solidFill>
                  <a:srgbClr val="2A3641"/>
                </a:solidFill>
                <a:latin typeface="微软雅黑" panose="020B0503020204020204" charset="-122"/>
                <a:ea typeface="微软雅黑" panose="020B0503020204020204" charset="-122"/>
              </a:rPr>
              <a:t>社区</a:t>
            </a:r>
            <a:endParaRPr lang="zh-CN" altLang="en-US" sz="2400" dirty="0" smtClean="0">
              <a:solidFill>
                <a:srgbClr val="2A364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0" y="0"/>
            <a:ext cx="5135880" cy="6848475"/>
          </a:xfrm>
          <a:prstGeom prst="rect">
            <a:avLst/>
          </a:prstGeom>
        </p:spPr>
      </p:pic>
    </p:spTree>
  </p:cSld>
  <p:clrMapOvr>
    <a:masterClrMapping/>
  </p:clrMapOvr>
  <p:transition spd="slow">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a:spLocks noChangeArrowheads="1"/>
          </p:cNvSpPr>
          <p:nvPr/>
        </p:nvSpPr>
        <p:spPr bwMode="auto">
          <a:xfrm>
            <a:off x="9023350" y="1704340"/>
            <a:ext cx="3261360" cy="3448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用户</a:t>
            </a:r>
            <a:r>
              <a:rPr lang="zh-CN" altLang="en-US" sz="2400" dirty="0" smtClean="0">
                <a:solidFill>
                  <a:srgbClr val="2A3641"/>
                </a:solidFill>
                <a:latin typeface="微软雅黑" panose="020B0503020204020204" charset="-122"/>
                <a:ea typeface="微软雅黑" panose="020B0503020204020204" charset="-122"/>
              </a:rPr>
              <a:t>想买</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浏览社区</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br>
              <a:rPr lang="en-US" altLang="zh-CN" sz="2400" dirty="0" smtClean="0">
                <a:solidFill>
                  <a:srgbClr val="2A3641"/>
                </a:solidFill>
                <a:latin typeface="微软雅黑" panose="020B0503020204020204" charset="-122"/>
                <a:ea typeface="微软雅黑" panose="020B0503020204020204" charset="-122"/>
              </a:rPr>
            </a:br>
            <a:r>
              <a:rPr lang="zh-CN" altLang="en-US" sz="2400" dirty="0" smtClean="0">
                <a:solidFill>
                  <a:srgbClr val="2A3641"/>
                </a:solidFill>
                <a:latin typeface="微软雅黑" panose="020B0503020204020204" charset="-122"/>
                <a:ea typeface="微软雅黑" panose="020B0503020204020204" charset="-122"/>
              </a:rPr>
              <a:t>好友正在</a:t>
            </a:r>
            <a:r>
              <a:rPr lang="zh-CN" altLang="en-US" sz="2400" dirty="0" smtClean="0">
                <a:solidFill>
                  <a:srgbClr val="2A3641"/>
                </a:solidFill>
                <a:latin typeface="微软雅黑" panose="020B0503020204020204" charset="-122"/>
                <a:ea typeface="微软雅黑" panose="020B0503020204020204" charset="-122"/>
              </a:rPr>
              <a:t>参加</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交流</a:t>
            </a:r>
            <a:r>
              <a:rPr lang="en-US" altLang="zh-CN" sz="2400" dirty="0" smtClean="0">
                <a:solidFill>
                  <a:srgbClr val="2A3641"/>
                </a:solidFill>
                <a:latin typeface="微软雅黑" panose="020B0503020204020204" charset="-122"/>
                <a:ea typeface="微软雅黑" panose="020B0503020204020204" charset="-122"/>
              </a:rPr>
              <a:t>/</a:t>
            </a:r>
            <a:r>
              <a:rPr lang="zh-CN" altLang="en-US" sz="2400" dirty="0" smtClean="0">
                <a:solidFill>
                  <a:srgbClr val="2A3641"/>
                </a:solidFill>
                <a:latin typeface="微软雅黑" panose="020B0503020204020204" charset="-122"/>
                <a:ea typeface="微软雅黑" panose="020B0503020204020204" charset="-122"/>
              </a:rPr>
              <a:t>动态</a:t>
            </a:r>
            <a:endParaRPr lang="zh-CN" altLang="en-US" sz="2400" dirty="0" smtClean="0">
              <a:solidFill>
                <a:srgbClr val="2A3641"/>
              </a:solidFill>
              <a:latin typeface="微软雅黑" panose="020B0503020204020204" charset="-122"/>
              <a:ea typeface="微软雅黑" panose="020B0503020204020204" charset="-122"/>
            </a:endParaRPr>
          </a:p>
        </p:txBody>
      </p:sp>
      <p:pic>
        <p:nvPicPr>
          <p:cNvPr id="3" name="图片 2"/>
          <p:cNvPicPr>
            <a:picLocks noChangeAspect="1"/>
          </p:cNvPicPr>
          <p:nvPr/>
        </p:nvPicPr>
        <p:blipFill>
          <a:blip r:embed="rId1"/>
          <a:stretch>
            <a:fillRect/>
          </a:stretch>
        </p:blipFill>
        <p:spPr>
          <a:xfrm>
            <a:off x="0" y="0"/>
            <a:ext cx="9142730" cy="6857365"/>
          </a:xfrm>
          <a:prstGeom prst="rect">
            <a:avLst/>
          </a:prstGeom>
        </p:spPr>
      </p:pic>
    </p:spTree>
  </p:cSld>
  <p:clrMapOvr>
    <a:masterClrMapping/>
  </p:clrMapOvr>
  <p:transition spd="slow">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a:spLocks noChangeArrowheads="1"/>
          </p:cNvSpPr>
          <p:nvPr/>
        </p:nvSpPr>
        <p:spPr bwMode="auto">
          <a:xfrm>
            <a:off x="7843520" y="1704975"/>
            <a:ext cx="3261360" cy="3448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浏览动态（社区</a:t>
            </a:r>
            <a:r>
              <a:rPr lang="en-US" altLang="zh-CN" sz="2400" dirty="0" smtClean="0">
                <a:solidFill>
                  <a:srgbClr val="2A3641"/>
                </a:solidFill>
                <a:latin typeface="微软雅黑" panose="020B0503020204020204" charset="-122"/>
                <a:ea typeface="微软雅黑" panose="020B0503020204020204" charset="-122"/>
              </a:rPr>
              <a:t>/</a:t>
            </a:r>
            <a:r>
              <a:rPr lang="zh-CN" altLang="en-US" sz="2400" dirty="0" smtClean="0">
                <a:solidFill>
                  <a:srgbClr val="2A3641"/>
                </a:solidFill>
                <a:latin typeface="微软雅黑" panose="020B0503020204020204" charset="-122"/>
                <a:ea typeface="微软雅黑" panose="020B0503020204020204" charset="-122"/>
              </a:rPr>
              <a:t>同城）</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发布</a:t>
            </a:r>
            <a:r>
              <a:rPr lang="zh-CN" altLang="en-US" sz="2400" dirty="0" smtClean="0">
                <a:solidFill>
                  <a:srgbClr val="2A3641"/>
                </a:solidFill>
                <a:latin typeface="微软雅黑" panose="020B0503020204020204" charset="-122"/>
                <a:ea typeface="微软雅黑" panose="020B0503020204020204" charset="-122"/>
              </a:rPr>
              <a:t>动态</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br>
              <a:rPr lang="en-US" altLang="zh-CN" sz="2400" dirty="0" smtClean="0">
                <a:solidFill>
                  <a:srgbClr val="2A3641"/>
                </a:solidFill>
                <a:latin typeface="微软雅黑" panose="020B0503020204020204" charset="-122"/>
                <a:ea typeface="微软雅黑" panose="020B0503020204020204" charset="-122"/>
              </a:rPr>
            </a:br>
            <a:r>
              <a:rPr lang="zh-CN" altLang="en-US" sz="2400" dirty="0" smtClean="0">
                <a:solidFill>
                  <a:srgbClr val="2A3641"/>
                </a:solidFill>
                <a:latin typeface="微软雅黑" panose="020B0503020204020204" charset="-122"/>
                <a:ea typeface="微软雅黑" panose="020B0503020204020204" charset="-122"/>
              </a:rPr>
              <a:t>评论</a:t>
            </a:r>
            <a:r>
              <a:rPr lang="en-US" altLang="zh-CN" sz="2400" dirty="0" smtClean="0">
                <a:solidFill>
                  <a:srgbClr val="2A3641"/>
                </a:solidFill>
                <a:latin typeface="微软雅黑" panose="020B0503020204020204" charset="-122"/>
                <a:ea typeface="微软雅黑" panose="020B0503020204020204" charset="-122"/>
              </a:rPr>
              <a:t>/</a:t>
            </a:r>
            <a:r>
              <a:rPr lang="zh-CN" altLang="en-US" sz="2400" dirty="0" smtClean="0">
                <a:solidFill>
                  <a:srgbClr val="2A3641"/>
                </a:solidFill>
                <a:latin typeface="微软雅黑" panose="020B0503020204020204" charset="-122"/>
                <a:ea typeface="微软雅黑" panose="020B0503020204020204" charset="-122"/>
              </a:rPr>
              <a:t>点赞</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建立关系</a:t>
            </a:r>
            <a:endParaRPr lang="zh-CN" altLang="en-US" sz="2400" dirty="0" smtClean="0">
              <a:solidFill>
                <a:srgbClr val="2A364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rcRect t="21113"/>
          <a:stretch>
            <a:fillRect/>
          </a:stretch>
        </p:blipFill>
        <p:spPr>
          <a:xfrm>
            <a:off x="0" y="0"/>
            <a:ext cx="6519545" cy="6858635"/>
          </a:xfrm>
          <a:prstGeom prst="rect">
            <a:avLst/>
          </a:prstGeom>
        </p:spPr>
      </p:pic>
    </p:spTree>
  </p:cSld>
  <p:clrMapOvr>
    <a:masterClrMapping/>
  </p:clrMapOvr>
  <p:transition spd="slow">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a:spLocks noChangeArrowheads="1"/>
          </p:cNvSpPr>
          <p:nvPr/>
        </p:nvSpPr>
        <p:spPr bwMode="auto">
          <a:xfrm>
            <a:off x="7843520" y="1704975"/>
            <a:ext cx="3261360" cy="3448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浏览团购单详细</a:t>
            </a:r>
            <a:r>
              <a:rPr lang="zh-CN" altLang="en-US" sz="2400" dirty="0" smtClean="0">
                <a:solidFill>
                  <a:srgbClr val="2A3641"/>
                </a:solidFill>
                <a:latin typeface="微软雅黑" panose="020B0503020204020204" charset="-122"/>
                <a:ea typeface="微软雅黑" panose="020B0503020204020204" charset="-122"/>
              </a:rPr>
              <a:t>内容</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加入团购</a:t>
            </a:r>
            <a:r>
              <a:rPr lang="zh-CN" altLang="en-US" sz="2400" dirty="0" smtClean="0">
                <a:solidFill>
                  <a:srgbClr val="2A3641"/>
                </a:solidFill>
                <a:latin typeface="微软雅黑" panose="020B0503020204020204" charset="-122"/>
                <a:ea typeface="微软雅黑" panose="020B0503020204020204" charset="-122"/>
              </a:rPr>
              <a:t>单</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br>
              <a:rPr lang="en-US" altLang="zh-CN" sz="2400" dirty="0" smtClean="0">
                <a:solidFill>
                  <a:srgbClr val="2A3641"/>
                </a:solidFill>
                <a:latin typeface="微软雅黑" panose="020B0503020204020204" charset="-122"/>
                <a:ea typeface="微软雅黑" panose="020B0503020204020204" charset="-122"/>
              </a:rPr>
            </a:br>
            <a:r>
              <a:rPr lang="zh-CN" altLang="en-US" sz="2400" dirty="0" smtClean="0">
                <a:solidFill>
                  <a:srgbClr val="2A3641"/>
                </a:solidFill>
                <a:latin typeface="微软雅黑" panose="020B0503020204020204" charset="-122"/>
                <a:ea typeface="微软雅黑" panose="020B0503020204020204" charset="-122"/>
              </a:rPr>
              <a:t>支付</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自提</a:t>
            </a:r>
            <a:r>
              <a:rPr lang="en-US" altLang="zh-CN" sz="2400" dirty="0" smtClean="0">
                <a:solidFill>
                  <a:srgbClr val="2A3641"/>
                </a:solidFill>
                <a:latin typeface="微软雅黑" panose="020B0503020204020204" charset="-122"/>
                <a:ea typeface="微软雅黑" panose="020B0503020204020204" charset="-122"/>
              </a:rPr>
              <a:t>/</a:t>
            </a:r>
            <a:r>
              <a:rPr lang="zh-CN" altLang="en-US" sz="2400" dirty="0" smtClean="0">
                <a:solidFill>
                  <a:srgbClr val="2A3641"/>
                </a:solidFill>
                <a:latin typeface="微软雅黑" panose="020B0503020204020204" charset="-122"/>
                <a:ea typeface="微软雅黑" panose="020B0503020204020204" charset="-122"/>
              </a:rPr>
              <a:t>发货</a:t>
            </a:r>
            <a:endParaRPr lang="zh-CN" altLang="en-US" sz="2400" dirty="0" smtClean="0">
              <a:solidFill>
                <a:srgbClr val="2A3641"/>
              </a:solidFill>
              <a:latin typeface="微软雅黑" panose="020B0503020204020204" charset="-122"/>
              <a:ea typeface="微软雅黑" panose="020B0503020204020204" charset="-122"/>
            </a:endParaRPr>
          </a:p>
        </p:txBody>
      </p:sp>
      <p:pic>
        <p:nvPicPr>
          <p:cNvPr id="3" name="图片 2"/>
          <p:cNvPicPr>
            <a:picLocks noChangeAspect="1"/>
          </p:cNvPicPr>
          <p:nvPr/>
        </p:nvPicPr>
        <p:blipFill>
          <a:blip r:embed="rId1"/>
          <a:stretch>
            <a:fillRect/>
          </a:stretch>
        </p:blipFill>
        <p:spPr>
          <a:xfrm>
            <a:off x="0" y="0"/>
            <a:ext cx="5148580" cy="6865620"/>
          </a:xfrm>
          <a:prstGeom prst="rect">
            <a:avLst/>
          </a:prstGeom>
        </p:spPr>
      </p:pic>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050592"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241946"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grpSp>
      <p:sp>
        <p:nvSpPr>
          <p:cNvPr id="13" name="文本框 12"/>
          <p:cNvSpPr txBox="1"/>
          <p:nvPr/>
        </p:nvSpPr>
        <p:spPr>
          <a:xfrm>
            <a:off x="4711625" y="2926573"/>
            <a:ext cx="1009934" cy="1862048"/>
          </a:xfrm>
          <a:prstGeom prst="rect">
            <a:avLst/>
          </a:prstGeom>
          <a:noFill/>
        </p:spPr>
        <p:txBody>
          <a:bodyPr wrap="square" rtlCol="0">
            <a:spAutoFit/>
          </a:bodyPr>
          <a:lstStyle/>
          <a:p>
            <a:r>
              <a:rPr lang="en-US" altLang="zh-CN" sz="11500" dirty="0" smtClean="0">
                <a:solidFill>
                  <a:srgbClr val="22385C"/>
                </a:solidFill>
                <a:latin typeface="Impact" panose="020B0806030902050204" pitchFamily="34" charset="0"/>
              </a:rPr>
              <a:t>1</a:t>
            </a:r>
            <a:endParaRPr lang="zh-CN" altLang="en-US" sz="11500" dirty="0">
              <a:solidFill>
                <a:srgbClr val="22385C"/>
              </a:solidFill>
              <a:latin typeface="Impact" panose="020B0806030902050204" pitchFamily="34" charset="0"/>
            </a:endParaRPr>
          </a:p>
        </p:txBody>
      </p:sp>
      <p:sp>
        <p:nvSpPr>
          <p:cNvPr id="14" name="文本框 13"/>
          <p:cNvSpPr txBox="1"/>
          <p:nvPr/>
        </p:nvSpPr>
        <p:spPr>
          <a:xfrm>
            <a:off x="5612087" y="3261610"/>
            <a:ext cx="5415012" cy="1106805"/>
          </a:xfrm>
          <a:prstGeom prst="rect">
            <a:avLst/>
          </a:prstGeom>
          <a:noFill/>
        </p:spPr>
        <p:txBody>
          <a:bodyPr wrap="square" rtlCol="0">
            <a:spAutoFit/>
          </a:bodyPr>
          <a:lstStyle/>
          <a:p>
            <a:pPr algn="dist"/>
            <a:r>
              <a:rPr lang="zh-CN" altLang="en-US" sz="6600" dirty="0" smtClean="0">
                <a:solidFill>
                  <a:srgbClr val="22385C"/>
                </a:solidFill>
                <a:latin typeface="方正兰亭粗黑简体" panose="02000000000000000000" pitchFamily="2" charset="-122"/>
                <a:ea typeface="方正兰亭粗黑简体" panose="02000000000000000000" pitchFamily="2" charset="-122"/>
              </a:rPr>
              <a:t>主题确认</a:t>
            </a:r>
            <a:endParaRPr lang="zh-CN" altLang="en-US" sz="6600" dirty="0">
              <a:solidFill>
                <a:srgbClr val="22385C"/>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a:spLocks noChangeArrowheads="1"/>
          </p:cNvSpPr>
          <p:nvPr/>
        </p:nvSpPr>
        <p:spPr bwMode="auto">
          <a:xfrm>
            <a:off x="6781165" y="2184400"/>
            <a:ext cx="3261360" cy="248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团购单</a:t>
            </a:r>
            <a:r>
              <a:rPr lang="zh-CN" altLang="en-US" sz="2400" dirty="0" smtClean="0">
                <a:solidFill>
                  <a:srgbClr val="2A3641"/>
                </a:solidFill>
                <a:latin typeface="微软雅黑" panose="020B0503020204020204" charset="-122"/>
                <a:ea typeface="微软雅黑" panose="020B0503020204020204" charset="-122"/>
              </a:rPr>
              <a:t>结束</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结算信用分</a:t>
            </a:r>
            <a:r>
              <a:rPr lang="en-US" altLang="zh-CN" sz="2400" dirty="0" smtClean="0">
                <a:solidFill>
                  <a:srgbClr val="2A3641"/>
                </a:solidFill>
                <a:latin typeface="微软雅黑" panose="020B0503020204020204" charset="-122"/>
                <a:ea typeface="微软雅黑" panose="020B0503020204020204" charset="-122"/>
              </a:rPr>
              <a:t>/</a:t>
            </a:r>
            <a:r>
              <a:rPr lang="zh-CN" altLang="en-US" sz="2400" dirty="0" smtClean="0">
                <a:solidFill>
                  <a:srgbClr val="2A3641"/>
                </a:solidFill>
                <a:latin typeface="微软雅黑" panose="020B0503020204020204" charset="-122"/>
                <a:ea typeface="微软雅黑" panose="020B0503020204020204" charset="-122"/>
              </a:rPr>
              <a:t>等级</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en-US" altLang="zh-CN" sz="2400" dirty="0" smtClean="0">
                <a:solidFill>
                  <a:srgbClr val="2A3641"/>
                </a:solidFill>
                <a:latin typeface="微软雅黑" panose="020B0503020204020204" charset="-122"/>
                <a:ea typeface="微软雅黑" panose="020B0503020204020204" charset="-122"/>
              </a:rPr>
              <a:t>|</a:t>
            </a:r>
            <a:br>
              <a:rPr lang="en-US" altLang="zh-CN" sz="2400" dirty="0" smtClean="0">
                <a:solidFill>
                  <a:srgbClr val="2A3641"/>
                </a:solidFill>
                <a:latin typeface="微软雅黑" panose="020B0503020204020204" charset="-122"/>
                <a:ea typeface="微软雅黑" panose="020B0503020204020204" charset="-122"/>
              </a:rPr>
            </a:br>
            <a:r>
              <a:rPr lang="zh-CN" altLang="en-US" sz="2400" dirty="0" smtClean="0">
                <a:solidFill>
                  <a:srgbClr val="2A3641"/>
                </a:solidFill>
                <a:latin typeface="微软雅黑" panose="020B0503020204020204" charset="-122"/>
                <a:ea typeface="微软雅黑" panose="020B0503020204020204" charset="-122"/>
              </a:rPr>
              <a:t>售后</a:t>
            </a:r>
            <a:r>
              <a:rPr lang="zh-CN" altLang="en-US" sz="2400" dirty="0" smtClean="0">
                <a:solidFill>
                  <a:srgbClr val="2A3641"/>
                </a:solidFill>
                <a:latin typeface="微软雅黑" panose="020B0503020204020204" charset="-122"/>
                <a:ea typeface="微软雅黑" panose="020B0503020204020204" charset="-122"/>
              </a:rPr>
              <a:t>处理</a:t>
            </a:r>
            <a:endParaRPr lang="zh-CN" altLang="en-US" sz="2400" dirty="0" smtClean="0">
              <a:solidFill>
                <a:srgbClr val="2A364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0" y="0"/>
            <a:ext cx="5123815" cy="6832600"/>
          </a:xfrm>
          <a:prstGeom prst="rect">
            <a:avLst/>
          </a:prstGeom>
        </p:spPr>
      </p:pic>
    </p:spTree>
  </p:cSld>
  <p:clrMapOvr>
    <a:masterClrMapping/>
  </p:clrMapOvr>
  <p:transition spd="slow">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a:spLocks noChangeArrowheads="1"/>
          </p:cNvSpPr>
          <p:nvPr/>
        </p:nvSpPr>
        <p:spPr bwMode="auto">
          <a:xfrm>
            <a:off x="897255" y="169063"/>
            <a:ext cx="3048000" cy="5846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用户得知</a:t>
            </a:r>
            <a:r>
              <a:rPr lang="en-US" altLang="zh-CN" sz="2400" dirty="0" smtClean="0">
                <a:solidFill>
                  <a:srgbClr val="2A3641"/>
                </a:solidFill>
                <a:latin typeface="微软雅黑" panose="020B0503020204020204" charset="-122"/>
                <a:ea typeface="微软雅黑" panose="020B0503020204020204" charset="-122"/>
              </a:rPr>
              <a:t>APP</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下载</a:t>
            </a:r>
            <a:r>
              <a:rPr lang="en-US" altLang="zh-CN" sz="2400" dirty="0" smtClean="0">
                <a:solidFill>
                  <a:srgbClr val="2A3641"/>
                </a:solidFill>
                <a:latin typeface="微软雅黑" panose="020B0503020204020204" charset="-122"/>
                <a:ea typeface="微软雅黑" panose="020B0503020204020204" charset="-122"/>
              </a:rPr>
              <a:t>APP</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注册登录</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定位用户位置</a:t>
            </a:r>
            <a:br>
              <a:rPr lang="en-US" altLang="zh-CN" sz="2400" dirty="0" smtClean="0">
                <a:solidFill>
                  <a:srgbClr val="2A3641"/>
                </a:solidFill>
                <a:latin typeface="微软雅黑" panose="020B0503020204020204" charset="-122"/>
                <a:ea typeface="微软雅黑" panose="020B0503020204020204" charset="-122"/>
                <a:sym typeface="+mn-ea"/>
              </a:rPr>
            </a:br>
            <a:r>
              <a:rPr lang="zh-CN" altLang="en-US" sz="2400" dirty="0" smtClean="0">
                <a:solidFill>
                  <a:srgbClr val="2A3641"/>
                </a:solidFill>
                <a:latin typeface="微软雅黑" panose="020B0503020204020204" charset="-122"/>
                <a:ea typeface="微软雅黑" panose="020B0503020204020204" charset="-122"/>
                <a:sym typeface="+mn-ea"/>
              </a:rPr>
              <a:t>同城</a:t>
            </a:r>
            <a:r>
              <a:rPr lang="en-US" altLang="zh-CN" sz="2400" dirty="0" smtClean="0">
                <a:solidFill>
                  <a:srgbClr val="2A3641"/>
                </a:solidFill>
                <a:latin typeface="微软雅黑" panose="020B0503020204020204" charset="-122"/>
                <a:ea typeface="微软雅黑" panose="020B0503020204020204" charset="-122"/>
                <a:sym typeface="+mn-ea"/>
              </a:rPr>
              <a:t>/</a:t>
            </a:r>
            <a:r>
              <a:rPr lang="zh-CN" altLang="en-US" sz="2400" dirty="0" smtClean="0">
                <a:solidFill>
                  <a:srgbClr val="2A3641"/>
                </a:solidFill>
                <a:latin typeface="微软雅黑" panose="020B0503020204020204" charset="-122"/>
                <a:ea typeface="微软雅黑" panose="020B0503020204020204" charset="-122"/>
                <a:sym typeface="+mn-ea"/>
              </a:rPr>
              <a:t>社区内容呈现</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完善用户信息</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用户想卖</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团长认证</a:t>
            </a:r>
            <a:br>
              <a:rPr lang="en-US" altLang="zh-CN" sz="2400" dirty="0" smtClean="0">
                <a:solidFill>
                  <a:srgbClr val="2A3641"/>
                </a:solidFill>
                <a:latin typeface="微软雅黑" panose="020B0503020204020204" charset="-122"/>
                <a:ea typeface="微软雅黑" panose="020B0503020204020204" charset="-122"/>
                <a:sym typeface="+mn-ea"/>
              </a:rPr>
            </a:br>
            <a:r>
              <a:rPr lang="zh-CN" altLang="en-US" sz="2400" dirty="0" smtClean="0">
                <a:solidFill>
                  <a:srgbClr val="2A3641"/>
                </a:solidFill>
                <a:latin typeface="微软雅黑" panose="020B0503020204020204" charset="-122"/>
                <a:ea typeface="微软雅黑" panose="020B0503020204020204" charset="-122"/>
                <a:sym typeface="+mn-ea"/>
              </a:rPr>
              <a:t>完善团长信息</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发起团购</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填写信息</a:t>
            </a:r>
            <a:br>
              <a:rPr lang="en-US" altLang="zh-CN" sz="2400" dirty="0" smtClean="0">
                <a:solidFill>
                  <a:srgbClr val="2A3641"/>
                </a:solidFill>
                <a:latin typeface="微软雅黑" panose="020B0503020204020204" charset="-122"/>
                <a:ea typeface="微软雅黑" panose="020B0503020204020204" charset="-122"/>
                <a:sym typeface="+mn-ea"/>
              </a:rPr>
            </a:br>
            <a:r>
              <a:rPr lang="zh-CN" altLang="en-US" sz="2400" dirty="0" smtClean="0">
                <a:solidFill>
                  <a:srgbClr val="2A3641"/>
                </a:solidFill>
                <a:latin typeface="微软雅黑" panose="020B0503020204020204" charset="-122"/>
                <a:ea typeface="微软雅黑" panose="020B0503020204020204" charset="-122"/>
                <a:sym typeface="+mn-ea"/>
              </a:rPr>
              <a:t>推送团购单至社区</a:t>
            </a:r>
            <a:endParaRPr lang="en-US" altLang="zh-CN" sz="2400" dirty="0" smtClean="0">
              <a:solidFill>
                <a:srgbClr val="2A3641"/>
              </a:solidFill>
              <a:latin typeface="微软雅黑" panose="020B0503020204020204" charset="-122"/>
              <a:ea typeface="微软雅黑" panose="020B0503020204020204" charset="-122"/>
            </a:endParaRPr>
          </a:p>
        </p:txBody>
      </p:sp>
      <p:sp>
        <p:nvSpPr>
          <p:cNvPr id="8" name="文本框 7"/>
          <p:cNvSpPr txBox="1">
            <a:spLocks noChangeArrowheads="1"/>
          </p:cNvSpPr>
          <p:nvPr/>
        </p:nvSpPr>
        <p:spPr bwMode="auto">
          <a:xfrm>
            <a:off x="4465320" y="2927985"/>
            <a:ext cx="3261360" cy="3928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用户</a:t>
            </a:r>
            <a:r>
              <a:rPr lang="zh-CN" altLang="en-US" sz="2400" dirty="0" smtClean="0">
                <a:solidFill>
                  <a:srgbClr val="2A3641"/>
                </a:solidFill>
                <a:latin typeface="微软雅黑" panose="020B0503020204020204" charset="-122"/>
                <a:ea typeface="微软雅黑" panose="020B0503020204020204" charset="-122"/>
              </a:rPr>
              <a:t>想买</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浏览社区</a:t>
            </a:r>
            <a:br>
              <a:rPr lang="en-US" altLang="zh-CN" sz="2400" dirty="0" smtClean="0">
                <a:solidFill>
                  <a:srgbClr val="2A3641"/>
                </a:solidFill>
                <a:latin typeface="微软雅黑" panose="020B0503020204020204" charset="-122"/>
                <a:ea typeface="微软雅黑" panose="020B0503020204020204" charset="-122"/>
              </a:rPr>
            </a:br>
            <a:r>
              <a:rPr lang="zh-CN" altLang="en-US" sz="2400" dirty="0" smtClean="0">
                <a:solidFill>
                  <a:srgbClr val="2A3641"/>
                </a:solidFill>
                <a:latin typeface="微软雅黑" panose="020B0503020204020204" charset="-122"/>
                <a:ea typeface="微软雅黑" panose="020B0503020204020204" charset="-122"/>
              </a:rPr>
              <a:t>好友正在</a:t>
            </a:r>
            <a:r>
              <a:rPr lang="zh-CN" altLang="en-US" sz="2400" dirty="0" smtClean="0">
                <a:solidFill>
                  <a:srgbClr val="2A3641"/>
                </a:solidFill>
                <a:latin typeface="微软雅黑" panose="020B0503020204020204" charset="-122"/>
                <a:ea typeface="微软雅黑" panose="020B0503020204020204" charset="-122"/>
              </a:rPr>
              <a:t>参加</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交流</a:t>
            </a:r>
            <a:r>
              <a:rPr lang="en-US" altLang="zh-CN" sz="2400" dirty="0" smtClean="0">
                <a:solidFill>
                  <a:srgbClr val="2A3641"/>
                </a:solidFill>
                <a:latin typeface="微软雅黑" panose="020B0503020204020204" charset="-122"/>
                <a:ea typeface="微软雅黑" panose="020B0503020204020204" charset="-122"/>
              </a:rPr>
              <a:t>/</a:t>
            </a:r>
            <a:r>
              <a:rPr lang="zh-CN" altLang="en-US" sz="2400" dirty="0" smtClean="0">
                <a:solidFill>
                  <a:srgbClr val="2A3641"/>
                </a:solidFill>
                <a:latin typeface="微软雅黑" panose="020B0503020204020204" charset="-122"/>
                <a:ea typeface="微软雅黑" panose="020B0503020204020204" charset="-122"/>
              </a:rPr>
              <a:t>动态</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浏览动态（社区</a:t>
            </a:r>
            <a:r>
              <a:rPr lang="en-US" altLang="zh-CN" sz="2400" dirty="0" smtClean="0">
                <a:solidFill>
                  <a:srgbClr val="2A3641"/>
                </a:solidFill>
                <a:latin typeface="微软雅黑" panose="020B0503020204020204" charset="-122"/>
                <a:ea typeface="微软雅黑" panose="020B0503020204020204" charset="-122"/>
                <a:sym typeface="+mn-ea"/>
              </a:rPr>
              <a:t>/</a:t>
            </a:r>
            <a:r>
              <a:rPr lang="zh-CN" altLang="en-US" sz="2400" dirty="0" smtClean="0">
                <a:solidFill>
                  <a:srgbClr val="2A3641"/>
                </a:solidFill>
                <a:latin typeface="微软雅黑" panose="020B0503020204020204" charset="-122"/>
                <a:ea typeface="微软雅黑" panose="020B0503020204020204" charset="-122"/>
                <a:sym typeface="+mn-ea"/>
              </a:rPr>
              <a:t>同城）</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发布动态</a:t>
            </a:r>
            <a:br>
              <a:rPr lang="en-US" altLang="zh-CN" sz="2400" dirty="0" smtClean="0">
                <a:solidFill>
                  <a:srgbClr val="2A3641"/>
                </a:solidFill>
                <a:latin typeface="微软雅黑" panose="020B0503020204020204" charset="-122"/>
                <a:ea typeface="微软雅黑" panose="020B0503020204020204" charset="-122"/>
                <a:sym typeface="+mn-ea"/>
              </a:rPr>
            </a:br>
            <a:r>
              <a:rPr lang="zh-CN" altLang="en-US" sz="2400" dirty="0" smtClean="0">
                <a:solidFill>
                  <a:srgbClr val="2A3641"/>
                </a:solidFill>
                <a:latin typeface="微软雅黑" panose="020B0503020204020204" charset="-122"/>
                <a:ea typeface="微软雅黑" panose="020B0503020204020204" charset="-122"/>
                <a:sym typeface="+mn-ea"/>
              </a:rPr>
              <a:t>评论</a:t>
            </a:r>
            <a:r>
              <a:rPr lang="en-US" altLang="zh-CN" sz="2400" dirty="0" smtClean="0">
                <a:solidFill>
                  <a:srgbClr val="2A3641"/>
                </a:solidFill>
                <a:latin typeface="微软雅黑" panose="020B0503020204020204" charset="-122"/>
                <a:ea typeface="微软雅黑" panose="020B0503020204020204" charset="-122"/>
                <a:sym typeface="+mn-ea"/>
              </a:rPr>
              <a:t>/</a:t>
            </a:r>
            <a:r>
              <a:rPr lang="zh-CN" altLang="en-US" sz="2400" dirty="0" smtClean="0">
                <a:solidFill>
                  <a:srgbClr val="2A3641"/>
                </a:solidFill>
                <a:latin typeface="微软雅黑" panose="020B0503020204020204" charset="-122"/>
                <a:ea typeface="微软雅黑" panose="020B0503020204020204" charset="-122"/>
                <a:sym typeface="+mn-ea"/>
              </a:rPr>
              <a:t>点赞</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建立关系</a:t>
            </a:r>
            <a:endParaRPr lang="zh-CN" altLang="en-US" sz="2400" dirty="0" smtClean="0">
              <a:solidFill>
                <a:srgbClr val="2A3641"/>
              </a:solidFill>
              <a:latin typeface="微软雅黑" panose="020B0503020204020204" charset="-122"/>
              <a:ea typeface="微软雅黑" panose="020B0503020204020204" charset="-122"/>
            </a:endParaRPr>
          </a:p>
        </p:txBody>
      </p:sp>
      <p:sp>
        <p:nvSpPr>
          <p:cNvPr id="10" name="文本框 9"/>
          <p:cNvSpPr txBox="1">
            <a:spLocks noChangeArrowheads="1"/>
          </p:cNvSpPr>
          <p:nvPr/>
        </p:nvSpPr>
        <p:spPr bwMode="auto">
          <a:xfrm>
            <a:off x="8246745" y="2927985"/>
            <a:ext cx="3261360" cy="3448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a:defRPr>
                <a:solidFill>
                  <a:schemeClr val="tx1"/>
                </a:solidFill>
                <a:latin typeface="Calibri" panose="020F0502020204030204" charset="0"/>
                <a:ea typeface="宋体" panose="02010600030101010101" pitchFamily="2" charset="-122"/>
              </a:defRPr>
            </a:lvl2pPr>
            <a:lvl3pPr>
              <a:defRPr>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浏览团购单详细</a:t>
            </a:r>
            <a:r>
              <a:rPr lang="zh-CN" altLang="en-US" sz="2400" dirty="0" smtClean="0">
                <a:solidFill>
                  <a:srgbClr val="2A3641"/>
                </a:solidFill>
                <a:latin typeface="微软雅黑" panose="020B0503020204020204" charset="-122"/>
                <a:ea typeface="微软雅黑" panose="020B0503020204020204" charset="-122"/>
              </a:rPr>
              <a:t>内容</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加入团购</a:t>
            </a:r>
            <a:r>
              <a:rPr lang="zh-CN" altLang="en-US" sz="2400" dirty="0" smtClean="0">
                <a:solidFill>
                  <a:srgbClr val="2A3641"/>
                </a:solidFill>
                <a:latin typeface="微软雅黑" panose="020B0503020204020204" charset="-122"/>
                <a:ea typeface="微软雅黑" panose="020B0503020204020204" charset="-122"/>
              </a:rPr>
              <a:t>单</a:t>
            </a:r>
            <a:br>
              <a:rPr lang="en-US" altLang="zh-CN" sz="2400" dirty="0" smtClean="0">
                <a:solidFill>
                  <a:srgbClr val="2A3641"/>
                </a:solidFill>
                <a:latin typeface="微软雅黑" panose="020B0503020204020204" charset="-122"/>
                <a:ea typeface="微软雅黑" panose="020B0503020204020204" charset="-122"/>
              </a:rPr>
            </a:br>
            <a:r>
              <a:rPr lang="zh-CN" altLang="en-US" sz="2400" dirty="0" smtClean="0">
                <a:solidFill>
                  <a:srgbClr val="2A3641"/>
                </a:solidFill>
                <a:latin typeface="微软雅黑" panose="020B0503020204020204" charset="-122"/>
                <a:ea typeface="微软雅黑" panose="020B0503020204020204" charset="-122"/>
              </a:rPr>
              <a:t>支付</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rPr>
              <a:t>自提</a:t>
            </a:r>
            <a:r>
              <a:rPr lang="en-US" altLang="zh-CN" sz="2400" dirty="0" smtClean="0">
                <a:solidFill>
                  <a:srgbClr val="2A3641"/>
                </a:solidFill>
                <a:latin typeface="微软雅黑" panose="020B0503020204020204" charset="-122"/>
                <a:ea typeface="微软雅黑" panose="020B0503020204020204" charset="-122"/>
              </a:rPr>
              <a:t>/</a:t>
            </a:r>
            <a:r>
              <a:rPr lang="zh-CN" altLang="en-US" sz="2400" dirty="0" smtClean="0">
                <a:solidFill>
                  <a:srgbClr val="2A3641"/>
                </a:solidFill>
                <a:latin typeface="微软雅黑" panose="020B0503020204020204" charset="-122"/>
                <a:ea typeface="微软雅黑" panose="020B0503020204020204" charset="-122"/>
              </a:rPr>
              <a:t>发货</a:t>
            </a:r>
            <a:endParaRPr lang="zh-CN" altLang="en-US"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团购单结束</a:t>
            </a:r>
            <a:endParaRPr lang="en-US" altLang="zh-CN" sz="2400" dirty="0" smtClean="0">
              <a:solidFill>
                <a:srgbClr val="2A3641"/>
              </a:solidFill>
              <a:latin typeface="微软雅黑" panose="020B0503020204020204" charset="-122"/>
              <a:ea typeface="微软雅黑" panose="020B0503020204020204" charset="-122"/>
            </a:endParaRPr>
          </a:p>
          <a:p>
            <a:pPr algn="ctr">
              <a:lnSpc>
                <a:spcPct val="130000"/>
              </a:lnSpc>
            </a:pPr>
            <a:r>
              <a:rPr lang="zh-CN" altLang="en-US" sz="2400" dirty="0" smtClean="0">
                <a:solidFill>
                  <a:srgbClr val="2A3641"/>
                </a:solidFill>
                <a:latin typeface="微软雅黑" panose="020B0503020204020204" charset="-122"/>
                <a:ea typeface="微软雅黑" panose="020B0503020204020204" charset="-122"/>
                <a:sym typeface="+mn-ea"/>
              </a:rPr>
              <a:t>结算信用分</a:t>
            </a:r>
            <a:r>
              <a:rPr lang="en-US" altLang="zh-CN" sz="2400" dirty="0" smtClean="0">
                <a:solidFill>
                  <a:srgbClr val="2A3641"/>
                </a:solidFill>
                <a:latin typeface="微软雅黑" panose="020B0503020204020204" charset="-122"/>
                <a:ea typeface="微软雅黑" panose="020B0503020204020204" charset="-122"/>
                <a:sym typeface="+mn-ea"/>
              </a:rPr>
              <a:t>/</a:t>
            </a:r>
            <a:r>
              <a:rPr lang="zh-CN" altLang="en-US" sz="2400" dirty="0" smtClean="0">
                <a:solidFill>
                  <a:srgbClr val="2A3641"/>
                </a:solidFill>
                <a:latin typeface="微软雅黑" panose="020B0503020204020204" charset="-122"/>
                <a:ea typeface="微软雅黑" panose="020B0503020204020204" charset="-122"/>
                <a:sym typeface="+mn-ea"/>
              </a:rPr>
              <a:t>等级</a:t>
            </a:r>
            <a:br>
              <a:rPr lang="en-US" altLang="zh-CN" sz="2400" dirty="0" smtClean="0">
                <a:solidFill>
                  <a:srgbClr val="2A3641"/>
                </a:solidFill>
                <a:latin typeface="微软雅黑" panose="020B0503020204020204" charset="-122"/>
                <a:ea typeface="微软雅黑" panose="020B0503020204020204" charset="-122"/>
                <a:sym typeface="+mn-ea"/>
              </a:rPr>
            </a:br>
            <a:r>
              <a:rPr lang="zh-CN" altLang="en-US" sz="2400" dirty="0" smtClean="0">
                <a:solidFill>
                  <a:srgbClr val="2A3641"/>
                </a:solidFill>
                <a:latin typeface="微软雅黑" panose="020B0503020204020204" charset="-122"/>
                <a:ea typeface="微软雅黑" panose="020B0503020204020204" charset="-122"/>
                <a:sym typeface="+mn-ea"/>
              </a:rPr>
              <a:t>售后处理</a:t>
            </a:r>
            <a:endParaRPr lang="zh-CN" altLang="en-US" sz="2400" dirty="0" smtClean="0">
              <a:solidFill>
                <a:srgbClr val="2A3641"/>
              </a:solidFill>
              <a:latin typeface="微软雅黑" panose="020B0503020204020204" charset="-122"/>
              <a:ea typeface="微软雅黑" panose="020B0503020204020204" charset="-122"/>
            </a:endParaRPr>
          </a:p>
        </p:txBody>
      </p:sp>
      <p:sp>
        <p:nvSpPr>
          <p:cNvPr id="12" name="下箭头 11"/>
          <p:cNvSpPr/>
          <p:nvPr/>
        </p:nvSpPr>
        <p:spPr>
          <a:xfrm>
            <a:off x="329565" y="294005"/>
            <a:ext cx="508000" cy="60725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右箭头 12"/>
          <p:cNvSpPr/>
          <p:nvPr/>
        </p:nvSpPr>
        <p:spPr>
          <a:xfrm>
            <a:off x="4693920" y="2360930"/>
            <a:ext cx="6939280" cy="5670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slow">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050592"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241946"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grpSp>
      <p:sp>
        <p:nvSpPr>
          <p:cNvPr id="13" name="文本框 12"/>
          <p:cNvSpPr txBox="1"/>
          <p:nvPr/>
        </p:nvSpPr>
        <p:spPr>
          <a:xfrm>
            <a:off x="4711625" y="2926573"/>
            <a:ext cx="1009934" cy="1861185"/>
          </a:xfrm>
          <a:prstGeom prst="rect">
            <a:avLst/>
          </a:prstGeom>
          <a:noFill/>
        </p:spPr>
        <p:txBody>
          <a:bodyPr wrap="square" rtlCol="0">
            <a:spAutoFit/>
          </a:bodyPr>
          <a:lstStyle/>
          <a:p>
            <a:r>
              <a:rPr lang="en-US" altLang="zh-CN" sz="11500" dirty="0" smtClean="0">
                <a:solidFill>
                  <a:srgbClr val="22385C"/>
                </a:solidFill>
                <a:latin typeface="Impact" panose="020B0806030902050204" pitchFamily="34" charset="0"/>
              </a:rPr>
              <a:t>5</a:t>
            </a:r>
            <a:endParaRPr lang="zh-CN" altLang="en-US" sz="11500" dirty="0">
              <a:solidFill>
                <a:srgbClr val="22385C"/>
              </a:solidFill>
              <a:latin typeface="Impact" panose="020B0806030902050204" pitchFamily="34" charset="0"/>
            </a:endParaRPr>
          </a:p>
        </p:txBody>
      </p:sp>
      <p:sp>
        <p:nvSpPr>
          <p:cNvPr id="14" name="文本框 13"/>
          <p:cNvSpPr txBox="1"/>
          <p:nvPr/>
        </p:nvSpPr>
        <p:spPr>
          <a:xfrm>
            <a:off x="5721602" y="3261288"/>
            <a:ext cx="5415012" cy="1106805"/>
          </a:xfrm>
          <a:prstGeom prst="rect">
            <a:avLst/>
          </a:prstGeom>
          <a:noFill/>
        </p:spPr>
        <p:txBody>
          <a:bodyPr wrap="square" rtlCol="0">
            <a:spAutoFit/>
          </a:bodyPr>
          <a:lstStyle/>
          <a:p>
            <a:pPr algn="dist"/>
            <a:r>
              <a:rPr lang="en-US" altLang="zh-CN" sz="6600" dirty="0" smtClean="0">
                <a:solidFill>
                  <a:srgbClr val="22385C"/>
                </a:solidFill>
                <a:latin typeface="方正兰亭粗黑简体" panose="02000000000000000000" pitchFamily="2" charset="-122"/>
                <a:ea typeface="方正兰亭粗黑简体" panose="02000000000000000000" pitchFamily="2" charset="-122"/>
              </a:rPr>
              <a:t>HMW</a:t>
            </a:r>
            <a:endParaRPr lang="en-US" altLang="zh-CN" sz="6600" dirty="0" smtClean="0">
              <a:solidFill>
                <a:srgbClr val="22385C"/>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1004570" y="1062355"/>
            <a:ext cx="10880725" cy="2159000"/>
          </a:xfrm>
          <a:prstGeom prst="rect">
            <a:avLst/>
          </a:prstGeom>
          <a:noFill/>
          <a:ln w="9525">
            <a:noFill/>
          </a:ln>
        </p:spPr>
        <p:txBody>
          <a:bodyPr wrap="square">
            <a:spAutoFit/>
          </a:bodyPr>
          <a:p>
            <a:pPr indent="0">
              <a:lnSpc>
                <a:spcPct val="140000"/>
              </a:lnSpc>
            </a:pPr>
            <a:r>
              <a:rPr lang="en-US" altLang="zh-CN" sz="9600">
                <a:latin typeface="等线" panose="02010600030101010101" charset="-122"/>
                <a:ea typeface="等线" panose="02010600030101010101" charset="-122"/>
                <a:cs typeface="等线" panose="02010600030101010101" charset="-122"/>
              </a:rPr>
              <a:t>HMW       TBD......</a:t>
            </a:r>
            <a:endParaRPr lang="zh-CN" altLang="en-US" sz="9600">
              <a:latin typeface="等线" panose="02010600030101010101" charset="-122"/>
              <a:ea typeface="等线" panose="02010600030101010101" charset="-122"/>
              <a:cs typeface="等线" panose="02010600030101010101" charset="-122"/>
            </a:endParaRPr>
          </a:p>
        </p:txBody>
      </p:sp>
    </p:spTree>
  </p:cSld>
  <p:clrMapOvr>
    <a:masterClrMapping/>
  </p:clrMapOvr>
  <p:transition spd="slow">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2385C"/>
        </a:solidFill>
        <a:effectLst/>
      </p:bgPr>
    </p:bg>
    <p:spTree>
      <p:nvGrpSpPr>
        <p:cNvPr id="1" name=""/>
        <p:cNvGrpSpPr/>
        <p:nvPr/>
      </p:nvGrpSpPr>
      <p:grpSpPr>
        <a:xfrm>
          <a:off x="0" y="0"/>
          <a:ext cx="0" cy="0"/>
          <a:chOff x="0" y="0"/>
          <a:chExt cx="0" cy="0"/>
        </a:xfrm>
      </p:grpSpPr>
      <p:sp>
        <p:nvSpPr>
          <p:cNvPr id="15" name="文本框 14"/>
          <p:cNvSpPr txBox="1"/>
          <p:nvPr/>
        </p:nvSpPr>
        <p:spPr>
          <a:xfrm>
            <a:off x="4765024" y="1865059"/>
            <a:ext cx="2496277" cy="1322070"/>
          </a:xfrm>
          <a:prstGeom prst="rect">
            <a:avLst/>
          </a:prstGeom>
          <a:noFill/>
        </p:spPr>
        <p:txBody>
          <a:bodyPr wrap="square" rtlCol="0">
            <a:spAutoFit/>
          </a:bodyPr>
          <a:lstStyle/>
          <a:p>
            <a:pPr algn="dist"/>
            <a:r>
              <a:rPr lang="zh-CN" altLang="en-US" sz="8000" dirty="0">
                <a:solidFill>
                  <a:schemeClr val="bg1"/>
                </a:solidFill>
                <a:latin typeface="方正兰亭粗黑简体" panose="02000000000000000000" pitchFamily="2" charset="-122"/>
                <a:ea typeface="方正兰亭粗黑简体" panose="02000000000000000000" pitchFamily="2" charset="-122"/>
              </a:rPr>
              <a:t>感谢</a:t>
            </a:r>
            <a:endParaRPr lang="zh-CN" altLang="en-US" sz="8000" dirty="0">
              <a:solidFill>
                <a:schemeClr val="bg1"/>
              </a:solidFill>
              <a:latin typeface="方正兰亭粗黑简体" panose="02000000000000000000" pitchFamily="2" charset="-122"/>
              <a:ea typeface="方正兰亭粗黑简体" panose="02000000000000000000" pitchFamily="2" charset="-122"/>
            </a:endParaRPr>
          </a:p>
        </p:txBody>
      </p:sp>
      <p:cxnSp>
        <p:nvCxnSpPr>
          <p:cNvPr id="19" name="直接连接符 18"/>
          <p:cNvCxnSpPr/>
          <p:nvPr/>
        </p:nvCxnSpPr>
        <p:spPr>
          <a:xfrm>
            <a:off x="7357312" y="2540229"/>
            <a:ext cx="67207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3900928" y="2540229"/>
            <a:ext cx="67207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172736" y="3364836"/>
            <a:ext cx="7680853" cy="645160"/>
          </a:xfrm>
          <a:prstGeom prst="rect">
            <a:avLst/>
          </a:prstGeom>
          <a:noFill/>
        </p:spPr>
        <p:txBody>
          <a:bodyPr wrap="square" rtlCol="0">
            <a:spAutoFit/>
          </a:bodyPr>
          <a:lstStyle/>
          <a:p>
            <a:pPr algn="ctr"/>
            <a:r>
              <a:rPr lang="en-US" sz="3600" dirty="0">
                <a:solidFill>
                  <a:schemeClr val="bg1"/>
                </a:solidFill>
                <a:latin typeface="等线" panose="02010600030101010101" charset="-122"/>
                <a:ea typeface="等线" panose="02010600030101010101" charset="-122"/>
              </a:rPr>
              <a:t>Q&amp;A</a:t>
            </a:r>
            <a:endParaRPr lang="en-US" sz="3600" dirty="0">
              <a:solidFill>
                <a:schemeClr val="bg1"/>
              </a:solidFill>
              <a:latin typeface="等线" panose="02010600030101010101" charset="-122"/>
              <a:ea typeface="等线" panose="02010600030101010101" charset="-122"/>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863731" y="1046294"/>
            <a:ext cx="3104156"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方正兰亭粗黑简体" panose="02000000000000000000" pitchFamily="2" charset="-122"/>
                <a:ea typeface="方正兰亭粗黑简体" panose="02000000000000000000" pitchFamily="2" charset="-122"/>
                <a:sym typeface="Segoe UI" panose="020B0502040204020203" pitchFamily="34" charset="0"/>
              </a:rPr>
              <a:t>主题确认</a:t>
            </a:r>
            <a:endParaRPr lang="zh-CN" altLang="en-US" sz="3600" dirty="0">
              <a:solidFill>
                <a:schemeClr val="bg1"/>
              </a:solidFill>
              <a:latin typeface="方正兰亭粗黑简体" panose="02000000000000000000" pitchFamily="2" charset="-122"/>
              <a:ea typeface="方正兰亭粗黑简体" panose="02000000000000000000" pitchFamily="2" charset="-122"/>
              <a:sym typeface="Segoe UI" panose="020B0502040204020203" pitchFamily="34" charset="0"/>
            </a:endParaRPr>
          </a:p>
        </p:txBody>
      </p:sp>
      <p:sp>
        <p:nvSpPr>
          <p:cNvPr id="23596" name="矩形 4"/>
          <p:cNvSpPr>
            <a:spLocks noChangeArrowheads="1"/>
          </p:cNvSpPr>
          <p:nvPr/>
        </p:nvSpPr>
        <p:spPr bwMode="auto">
          <a:xfrm>
            <a:off x="863600" y="1900555"/>
            <a:ext cx="6537960" cy="2861310"/>
          </a:xfrm>
          <a:prstGeom prst="rect">
            <a:avLst/>
          </a:prstGeom>
          <a:noFill/>
          <a:ln w="9525">
            <a:noFill/>
            <a:miter lim="800000"/>
          </a:ln>
        </p:spPr>
        <p:txBody>
          <a:bodyPr wrap="square" lIns="91440" tIns="45720" rIns="91440" bIns="45720">
            <a:spAutoFit/>
          </a:bodyPr>
          <a:lstStyle/>
          <a:p>
            <a:pPr indent="457200" fontAlgn="auto">
              <a:lnSpc>
                <a:spcPct val="150000"/>
              </a:lnSpc>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像Facebook和Twitter这样的在线社交网络允许我们与远离我们的朋友和陌生人联系和交流。当我们把越来越多的时间花在在线维护我们的网络时，离线社区似乎被忽视了。我们如何引进技术来帮助当地社区？</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fontAlgn="auto">
              <a:lnSpc>
                <a:spcPct val="150000"/>
              </a:lnSpc>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通过购物和社区的组合，我们选择时下热门的社区化团购形式作为这次的主题。</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p:txBody>
      </p:sp>
      <p:grpSp>
        <p:nvGrpSpPr>
          <p:cNvPr id="113" name="组合 112"/>
          <p:cNvGrpSpPr/>
          <p:nvPr/>
        </p:nvGrpSpPr>
        <p:grpSpPr>
          <a:xfrm>
            <a:off x="6694708" y="2676571"/>
            <a:ext cx="5348655" cy="4285728"/>
            <a:chOff x="1904439" y="-355318"/>
            <a:chExt cx="5664201" cy="4060831"/>
          </a:xfrm>
        </p:grpSpPr>
        <p:sp>
          <p:nvSpPr>
            <p:cNvPr id="114" name="Rectangle 5"/>
            <p:cNvSpPr>
              <a:spLocks noChangeArrowheads="1"/>
            </p:cNvSpPr>
            <p:nvPr/>
          </p:nvSpPr>
          <p:spPr bwMode="auto">
            <a:xfrm>
              <a:off x="3501464" y="790859"/>
              <a:ext cx="31750" cy="479426"/>
            </a:xfrm>
            <a:prstGeom prst="rect">
              <a:avLst/>
            </a:prstGeom>
            <a:solidFill>
              <a:srgbClr val="29140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5" name="Freeform 6"/>
            <p:cNvSpPr/>
            <p:nvPr/>
          </p:nvSpPr>
          <p:spPr bwMode="auto">
            <a:xfrm>
              <a:off x="3531627" y="790859"/>
              <a:ext cx="339725" cy="177800"/>
            </a:xfrm>
            <a:custGeom>
              <a:avLst/>
              <a:gdLst>
                <a:gd name="T0" fmla="*/ 214 w 214"/>
                <a:gd name="T1" fmla="*/ 112 h 112"/>
                <a:gd name="T2" fmla="*/ 0 w 214"/>
                <a:gd name="T3" fmla="*/ 112 h 112"/>
                <a:gd name="T4" fmla="*/ 0 w 214"/>
                <a:gd name="T5" fmla="*/ 0 h 112"/>
                <a:gd name="T6" fmla="*/ 214 w 214"/>
                <a:gd name="T7" fmla="*/ 0 h 112"/>
                <a:gd name="T8" fmla="*/ 131 w 214"/>
                <a:gd name="T9" fmla="*/ 56 h 112"/>
                <a:gd name="T10" fmla="*/ 214 w 214"/>
                <a:gd name="T11" fmla="*/ 112 h 112"/>
              </a:gdLst>
              <a:ahLst/>
              <a:cxnLst>
                <a:cxn ang="0">
                  <a:pos x="T0" y="T1"/>
                </a:cxn>
                <a:cxn ang="0">
                  <a:pos x="T2" y="T3"/>
                </a:cxn>
                <a:cxn ang="0">
                  <a:pos x="T4" y="T5"/>
                </a:cxn>
                <a:cxn ang="0">
                  <a:pos x="T6" y="T7"/>
                </a:cxn>
                <a:cxn ang="0">
                  <a:pos x="T8" y="T9"/>
                </a:cxn>
                <a:cxn ang="0">
                  <a:pos x="T10" y="T11"/>
                </a:cxn>
              </a:cxnLst>
              <a:rect l="0" t="0" r="r" b="b"/>
              <a:pathLst>
                <a:path w="214" h="112">
                  <a:moveTo>
                    <a:pt x="214" y="112"/>
                  </a:moveTo>
                  <a:lnTo>
                    <a:pt x="0" y="112"/>
                  </a:lnTo>
                  <a:lnTo>
                    <a:pt x="0" y="0"/>
                  </a:lnTo>
                  <a:lnTo>
                    <a:pt x="214" y="0"/>
                  </a:lnTo>
                  <a:lnTo>
                    <a:pt x="131" y="56"/>
                  </a:lnTo>
                  <a:lnTo>
                    <a:pt x="214" y="112"/>
                  </a:lnTo>
                  <a:close/>
                </a:path>
              </a:pathLst>
            </a:custGeom>
            <a:solidFill>
              <a:srgbClr val="E4432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6" name="Freeform 7"/>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close/>
                </a:path>
              </a:pathLst>
            </a:custGeom>
            <a:solidFill>
              <a:srgbClr val="36444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7" name="Freeform 8"/>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8" name="Freeform 9"/>
            <p:cNvSpPr/>
            <p:nvPr/>
          </p:nvSpPr>
          <p:spPr bwMode="auto">
            <a:xfrm>
              <a:off x="4909577" y="1013109"/>
              <a:ext cx="1492250" cy="2008190"/>
            </a:xfrm>
            <a:custGeom>
              <a:avLst/>
              <a:gdLst>
                <a:gd name="T0" fmla="*/ 379 w 940"/>
                <a:gd name="T1" fmla="*/ 0 h 1265"/>
                <a:gd name="T2" fmla="*/ 0 w 940"/>
                <a:gd name="T3" fmla="*/ 0 h 1265"/>
                <a:gd name="T4" fmla="*/ 0 w 940"/>
                <a:gd name="T5" fmla="*/ 1265 h 1265"/>
                <a:gd name="T6" fmla="*/ 940 w 940"/>
                <a:gd name="T7" fmla="*/ 1265 h 1265"/>
                <a:gd name="T8" fmla="*/ 379 w 940"/>
                <a:gd name="T9" fmla="*/ 0 h 1265"/>
              </a:gdLst>
              <a:ahLst/>
              <a:cxnLst>
                <a:cxn ang="0">
                  <a:pos x="T0" y="T1"/>
                </a:cxn>
                <a:cxn ang="0">
                  <a:pos x="T2" y="T3"/>
                </a:cxn>
                <a:cxn ang="0">
                  <a:pos x="T4" y="T5"/>
                </a:cxn>
                <a:cxn ang="0">
                  <a:pos x="T6" y="T7"/>
                </a:cxn>
                <a:cxn ang="0">
                  <a:pos x="T8" y="T9"/>
                </a:cxn>
              </a:cxnLst>
              <a:rect l="0" t="0" r="r" b="b"/>
              <a:pathLst>
                <a:path w="940" h="1265">
                  <a:moveTo>
                    <a:pt x="379" y="0"/>
                  </a:moveTo>
                  <a:lnTo>
                    <a:pt x="0" y="0"/>
                  </a:lnTo>
                  <a:lnTo>
                    <a:pt x="0" y="1265"/>
                  </a:lnTo>
                  <a:lnTo>
                    <a:pt x="940" y="1265"/>
                  </a:lnTo>
                  <a:lnTo>
                    <a:pt x="379" y="0"/>
                  </a:lnTo>
                  <a:close/>
                </a:path>
              </a:pathLst>
            </a:custGeom>
            <a:solidFill>
              <a:srgbClr val="2F3D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19" name="Freeform 10"/>
            <p:cNvSpPr/>
            <p:nvPr/>
          </p:nvSpPr>
          <p:spPr bwMode="auto">
            <a:xfrm>
              <a:off x="4225364" y="-352143"/>
              <a:ext cx="692150" cy="1614490"/>
            </a:xfrm>
            <a:custGeom>
              <a:avLst/>
              <a:gdLst>
                <a:gd name="T0" fmla="*/ 0 w 348"/>
                <a:gd name="T1" fmla="*/ 780 h 812"/>
                <a:gd name="T2" fmla="*/ 215 w 348"/>
                <a:gd name="T3" fmla="*/ 700 h 812"/>
                <a:gd name="T4" fmla="*/ 348 w 348"/>
                <a:gd name="T5" fmla="*/ 783 h 812"/>
                <a:gd name="T6" fmla="*/ 344 w 348"/>
                <a:gd name="T7" fmla="*/ 0 h 812"/>
                <a:gd name="T8" fmla="*/ 0 w 348"/>
                <a:gd name="T9" fmla="*/ 780 h 812"/>
              </a:gdLst>
              <a:ahLst/>
              <a:cxnLst>
                <a:cxn ang="0">
                  <a:pos x="T0" y="T1"/>
                </a:cxn>
                <a:cxn ang="0">
                  <a:pos x="T2" y="T3"/>
                </a:cxn>
                <a:cxn ang="0">
                  <a:pos x="T4" y="T5"/>
                </a:cxn>
                <a:cxn ang="0">
                  <a:pos x="T6" y="T7"/>
                </a:cxn>
                <a:cxn ang="0">
                  <a:pos x="T8" y="T9"/>
                </a:cxn>
              </a:cxnLst>
              <a:rect l="0" t="0" r="r" b="b"/>
              <a:pathLst>
                <a:path w="348" h="812">
                  <a:moveTo>
                    <a:pt x="0" y="780"/>
                  </a:moveTo>
                  <a:cubicBezTo>
                    <a:pt x="133" y="812"/>
                    <a:pt x="215" y="700"/>
                    <a:pt x="215" y="700"/>
                  </a:cubicBezTo>
                  <a:cubicBezTo>
                    <a:pt x="215" y="700"/>
                    <a:pt x="242" y="780"/>
                    <a:pt x="348" y="783"/>
                  </a:cubicBezTo>
                  <a:cubicBezTo>
                    <a:pt x="344" y="0"/>
                    <a:pt x="344" y="0"/>
                    <a:pt x="344" y="0"/>
                  </a:cubicBezTo>
                  <a:lnTo>
                    <a:pt x="0" y="780"/>
                  </a:ln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0" name="Freeform 11"/>
            <p:cNvSpPr/>
            <p:nvPr/>
          </p:nvSpPr>
          <p:spPr bwMode="auto">
            <a:xfrm>
              <a:off x="4909577" y="-355318"/>
              <a:ext cx="681038" cy="1612902"/>
            </a:xfrm>
            <a:custGeom>
              <a:avLst/>
              <a:gdLst>
                <a:gd name="T0" fmla="*/ 0 w 343"/>
                <a:gd name="T1" fmla="*/ 0 h 811"/>
                <a:gd name="T2" fmla="*/ 0 w 343"/>
                <a:gd name="T3" fmla="*/ 1 h 811"/>
                <a:gd name="T4" fmla="*/ 0 w 343"/>
                <a:gd name="T5" fmla="*/ 784 h 811"/>
                <a:gd name="T6" fmla="*/ 7 w 343"/>
                <a:gd name="T7" fmla="*/ 785 h 811"/>
                <a:gd name="T8" fmla="*/ 141 w 343"/>
                <a:gd name="T9" fmla="*/ 708 h 811"/>
                <a:gd name="T10" fmla="*/ 343 w 343"/>
                <a:gd name="T11" fmla="*/ 777 h 811"/>
                <a:gd name="T12" fmla="*/ 0 w 343"/>
                <a:gd name="T13" fmla="*/ 0 h 811"/>
              </a:gdLst>
              <a:ahLst/>
              <a:cxnLst>
                <a:cxn ang="0">
                  <a:pos x="T0" y="T1"/>
                </a:cxn>
                <a:cxn ang="0">
                  <a:pos x="T2" y="T3"/>
                </a:cxn>
                <a:cxn ang="0">
                  <a:pos x="T4" y="T5"/>
                </a:cxn>
                <a:cxn ang="0">
                  <a:pos x="T6" y="T7"/>
                </a:cxn>
                <a:cxn ang="0">
                  <a:pos x="T8" y="T9"/>
                </a:cxn>
                <a:cxn ang="0">
                  <a:pos x="T10" y="T11"/>
                </a:cxn>
                <a:cxn ang="0">
                  <a:pos x="T12" y="T13"/>
                </a:cxn>
              </a:cxnLst>
              <a:rect l="0" t="0" r="r" b="b"/>
              <a:pathLst>
                <a:path w="343" h="811">
                  <a:moveTo>
                    <a:pt x="0" y="0"/>
                  </a:moveTo>
                  <a:cubicBezTo>
                    <a:pt x="0" y="1"/>
                    <a:pt x="0" y="1"/>
                    <a:pt x="0" y="1"/>
                  </a:cubicBezTo>
                  <a:cubicBezTo>
                    <a:pt x="0" y="784"/>
                    <a:pt x="0" y="784"/>
                    <a:pt x="0" y="784"/>
                  </a:cubicBezTo>
                  <a:cubicBezTo>
                    <a:pt x="2" y="785"/>
                    <a:pt x="4" y="785"/>
                    <a:pt x="7" y="785"/>
                  </a:cubicBezTo>
                  <a:cubicBezTo>
                    <a:pt x="118" y="785"/>
                    <a:pt x="141" y="708"/>
                    <a:pt x="141" y="708"/>
                  </a:cubicBezTo>
                  <a:cubicBezTo>
                    <a:pt x="141" y="708"/>
                    <a:pt x="199" y="811"/>
                    <a:pt x="343" y="777"/>
                  </a:cubicBezTo>
                  <a:lnTo>
                    <a:pt x="0" y="0"/>
                  </a:lnTo>
                  <a:close/>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1" name="Freeform 12"/>
            <p:cNvSpPr/>
            <p:nvPr/>
          </p:nvSpPr>
          <p:spPr bwMode="auto">
            <a:xfrm>
              <a:off x="5046102" y="1889410"/>
              <a:ext cx="1198563" cy="1603377"/>
            </a:xfrm>
            <a:custGeom>
              <a:avLst/>
              <a:gdLst>
                <a:gd name="T0" fmla="*/ 447 w 755"/>
                <a:gd name="T1" fmla="*/ 0 h 1010"/>
                <a:gd name="T2" fmla="*/ 0 w 755"/>
                <a:gd name="T3" fmla="*/ 1010 h 1010"/>
                <a:gd name="T4" fmla="*/ 750 w 755"/>
                <a:gd name="T5" fmla="*/ 1010 h 1010"/>
                <a:gd name="T6" fmla="*/ 755 w 755"/>
                <a:gd name="T7" fmla="*/ 0 h 1010"/>
                <a:gd name="T8" fmla="*/ 447 w 755"/>
                <a:gd name="T9" fmla="*/ 0 h 1010"/>
              </a:gdLst>
              <a:ahLst/>
              <a:cxnLst>
                <a:cxn ang="0">
                  <a:pos x="T0" y="T1"/>
                </a:cxn>
                <a:cxn ang="0">
                  <a:pos x="T2" y="T3"/>
                </a:cxn>
                <a:cxn ang="0">
                  <a:pos x="T4" y="T5"/>
                </a:cxn>
                <a:cxn ang="0">
                  <a:pos x="T6" y="T7"/>
                </a:cxn>
                <a:cxn ang="0">
                  <a:pos x="T8" y="T9"/>
                </a:cxn>
              </a:cxnLst>
              <a:rect l="0" t="0" r="r" b="b"/>
              <a:pathLst>
                <a:path w="755" h="1010">
                  <a:moveTo>
                    <a:pt x="447" y="0"/>
                  </a:moveTo>
                  <a:lnTo>
                    <a:pt x="0" y="1010"/>
                  </a:lnTo>
                  <a:lnTo>
                    <a:pt x="750" y="1010"/>
                  </a:lnTo>
                  <a:lnTo>
                    <a:pt x="755" y="0"/>
                  </a:lnTo>
                  <a:lnTo>
                    <a:pt x="447" y="0"/>
                  </a:lnTo>
                  <a:close/>
                </a:path>
              </a:pathLst>
            </a:custGeom>
            <a:solidFill>
              <a:srgbClr val="4150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2" name="Freeform 13"/>
            <p:cNvSpPr/>
            <p:nvPr/>
          </p:nvSpPr>
          <p:spPr bwMode="auto">
            <a:xfrm>
              <a:off x="6236727" y="1889410"/>
              <a:ext cx="1193800" cy="1603377"/>
            </a:xfrm>
            <a:custGeom>
              <a:avLst/>
              <a:gdLst>
                <a:gd name="T0" fmla="*/ 305 w 752"/>
                <a:gd name="T1" fmla="*/ 0 h 1010"/>
                <a:gd name="T2" fmla="*/ 0 w 752"/>
                <a:gd name="T3" fmla="*/ 0 h 1010"/>
                <a:gd name="T4" fmla="*/ 0 w 752"/>
                <a:gd name="T5" fmla="*/ 1010 h 1010"/>
                <a:gd name="T6" fmla="*/ 752 w 752"/>
                <a:gd name="T7" fmla="*/ 1010 h 1010"/>
                <a:gd name="T8" fmla="*/ 305 w 752"/>
                <a:gd name="T9" fmla="*/ 0 h 1010"/>
              </a:gdLst>
              <a:ahLst/>
              <a:cxnLst>
                <a:cxn ang="0">
                  <a:pos x="T0" y="T1"/>
                </a:cxn>
                <a:cxn ang="0">
                  <a:pos x="T2" y="T3"/>
                </a:cxn>
                <a:cxn ang="0">
                  <a:pos x="T4" y="T5"/>
                </a:cxn>
                <a:cxn ang="0">
                  <a:pos x="T6" y="T7"/>
                </a:cxn>
                <a:cxn ang="0">
                  <a:pos x="T8" y="T9"/>
                </a:cxn>
              </a:cxnLst>
              <a:rect l="0" t="0" r="r" b="b"/>
              <a:pathLst>
                <a:path w="752" h="1010">
                  <a:moveTo>
                    <a:pt x="305" y="0"/>
                  </a:moveTo>
                  <a:lnTo>
                    <a:pt x="0" y="0"/>
                  </a:lnTo>
                  <a:lnTo>
                    <a:pt x="0" y="1010"/>
                  </a:lnTo>
                  <a:lnTo>
                    <a:pt x="752" y="1010"/>
                  </a:lnTo>
                  <a:lnTo>
                    <a:pt x="305" y="0"/>
                  </a:lnTo>
                  <a:close/>
                </a:path>
              </a:pathLst>
            </a:custGeom>
            <a:solidFill>
              <a:srgbClr val="3B49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3" name="Freeform 14"/>
            <p:cNvSpPr/>
            <p:nvPr/>
          </p:nvSpPr>
          <p:spPr bwMode="auto">
            <a:xfrm>
              <a:off x="5692214" y="798796"/>
              <a:ext cx="552450" cy="1287464"/>
            </a:xfrm>
            <a:custGeom>
              <a:avLst/>
              <a:gdLst>
                <a:gd name="T0" fmla="*/ 0 w 278"/>
                <a:gd name="T1" fmla="*/ 623 h 648"/>
                <a:gd name="T2" fmla="*/ 172 w 278"/>
                <a:gd name="T3" fmla="*/ 559 h 648"/>
                <a:gd name="T4" fmla="*/ 278 w 278"/>
                <a:gd name="T5" fmla="*/ 626 h 648"/>
                <a:gd name="T6" fmla="*/ 274 w 278"/>
                <a:gd name="T7" fmla="*/ 0 h 648"/>
                <a:gd name="T8" fmla="*/ 0 w 278"/>
                <a:gd name="T9" fmla="*/ 623 h 648"/>
              </a:gdLst>
              <a:ahLst/>
              <a:cxnLst>
                <a:cxn ang="0">
                  <a:pos x="T0" y="T1"/>
                </a:cxn>
                <a:cxn ang="0">
                  <a:pos x="T2" y="T3"/>
                </a:cxn>
                <a:cxn ang="0">
                  <a:pos x="T4" y="T5"/>
                </a:cxn>
                <a:cxn ang="0">
                  <a:pos x="T6" y="T7"/>
                </a:cxn>
                <a:cxn ang="0">
                  <a:pos x="T8" y="T9"/>
                </a:cxn>
              </a:cxnLst>
              <a:rect l="0" t="0" r="r" b="b"/>
              <a:pathLst>
                <a:path w="278" h="648">
                  <a:moveTo>
                    <a:pt x="0" y="623"/>
                  </a:moveTo>
                  <a:cubicBezTo>
                    <a:pt x="106" y="648"/>
                    <a:pt x="172" y="559"/>
                    <a:pt x="172" y="559"/>
                  </a:cubicBezTo>
                  <a:cubicBezTo>
                    <a:pt x="172" y="559"/>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4" name="Freeform 15"/>
            <p:cNvSpPr/>
            <p:nvPr/>
          </p:nvSpPr>
          <p:spPr bwMode="auto">
            <a:xfrm>
              <a:off x="6236727" y="795621"/>
              <a:ext cx="546100" cy="1289052"/>
            </a:xfrm>
            <a:custGeom>
              <a:avLst/>
              <a:gdLst>
                <a:gd name="T0" fmla="*/ 0 w 274"/>
                <a:gd name="T1" fmla="*/ 0 h 648"/>
                <a:gd name="T2" fmla="*/ 0 w 274"/>
                <a:gd name="T3" fmla="*/ 1 h 648"/>
                <a:gd name="T4" fmla="*/ 0 w 274"/>
                <a:gd name="T5" fmla="*/ 627 h 648"/>
                <a:gd name="T6" fmla="*/ 6 w 274"/>
                <a:gd name="T7" fmla="*/ 627 h 648"/>
                <a:gd name="T8" fmla="*/ 113 w 274"/>
                <a:gd name="T9" fmla="*/ 566 h 648"/>
                <a:gd name="T10" fmla="*/ 274 w 274"/>
                <a:gd name="T11" fmla="*/ 621 h 648"/>
                <a:gd name="T12" fmla="*/ 0 w 274"/>
                <a:gd name="T13" fmla="*/ 0 h 648"/>
              </a:gdLst>
              <a:ahLst/>
              <a:cxnLst>
                <a:cxn ang="0">
                  <a:pos x="T0" y="T1"/>
                </a:cxn>
                <a:cxn ang="0">
                  <a:pos x="T2" y="T3"/>
                </a:cxn>
                <a:cxn ang="0">
                  <a:pos x="T4" y="T5"/>
                </a:cxn>
                <a:cxn ang="0">
                  <a:pos x="T6" y="T7"/>
                </a:cxn>
                <a:cxn ang="0">
                  <a:pos x="T8" y="T9"/>
                </a:cxn>
                <a:cxn ang="0">
                  <a:pos x="T10" y="T11"/>
                </a:cxn>
                <a:cxn ang="0">
                  <a:pos x="T12" y="T13"/>
                </a:cxn>
              </a:cxnLst>
              <a:rect l="0" t="0" r="r" b="b"/>
              <a:pathLst>
                <a:path w="274" h="648">
                  <a:moveTo>
                    <a:pt x="0" y="0"/>
                  </a:moveTo>
                  <a:cubicBezTo>
                    <a:pt x="0" y="1"/>
                    <a:pt x="0" y="1"/>
                    <a:pt x="0" y="1"/>
                  </a:cubicBezTo>
                  <a:cubicBezTo>
                    <a:pt x="0" y="627"/>
                    <a:pt x="0" y="627"/>
                    <a:pt x="0" y="627"/>
                  </a:cubicBezTo>
                  <a:cubicBezTo>
                    <a:pt x="2" y="627"/>
                    <a:pt x="4" y="627"/>
                    <a:pt x="6" y="627"/>
                  </a:cubicBezTo>
                  <a:cubicBezTo>
                    <a:pt x="95" y="627"/>
                    <a:pt x="113" y="566"/>
                    <a:pt x="113" y="566"/>
                  </a:cubicBezTo>
                  <a:cubicBezTo>
                    <a:pt x="113" y="566"/>
                    <a:pt x="159" y="648"/>
                    <a:pt x="274" y="621"/>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5" name="Freeform 16"/>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close/>
                </a:path>
              </a:pathLst>
            </a:custGeom>
            <a:solidFill>
              <a:srgbClr val="4150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6" name="Freeform 17"/>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7" name="Freeform 18"/>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close/>
                </a:path>
              </a:pathLst>
            </a:custGeom>
            <a:solidFill>
              <a:srgbClr val="3B49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8" name="Freeform 19"/>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29" name="Freeform 20"/>
            <p:cNvSpPr/>
            <p:nvPr/>
          </p:nvSpPr>
          <p:spPr bwMode="auto">
            <a:xfrm>
              <a:off x="2826777" y="830546"/>
              <a:ext cx="554038" cy="1290639"/>
            </a:xfrm>
            <a:custGeom>
              <a:avLst/>
              <a:gdLst>
                <a:gd name="T0" fmla="*/ 0 w 278"/>
                <a:gd name="T1" fmla="*/ 623 h 649"/>
                <a:gd name="T2" fmla="*/ 172 w 278"/>
                <a:gd name="T3" fmla="*/ 560 h 649"/>
                <a:gd name="T4" fmla="*/ 278 w 278"/>
                <a:gd name="T5" fmla="*/ 626 h 649"/>
                <a:gd name="T6" fmla="*/ 274 w 278"/>
                <a:gd name="T7" fmla="*/ 0 h 649"/>
                <a:gd name="T8" fmla="*/ 0 w 278"/>
                <a:gd name="T9" fmla="*/ 623 h 649"/>
              </a:gdLst>
              <a:ahLst/>
              <a:cxnLst>
                <a:cxn ang="0">
                  <a:pos x="T0" y="T1"/>
                </a:cxn>
                <a:cxn ang="0">
                  <a:pos x="T2" y="T3"/>
                </a:cxn>
                <a:cxn ang="0">
                  <a:pos x="T4" y="T5"/>
                </a:cxn>
                <a:cxn ang="0">
                  <a:pos x="T6" y="T7"/>
                </a:cxn>
                <a:cxn ang="0">
                  <a:pos x="T8" y="T9"/>
                </a:cxn>
              </a:cxnLst>
              <a:rect l="0" t="0" r="r" b="b"/>
              <a:pathLst>
                <a:path w="278" h="649">
                  <a:moveTo>
                    <a:pt x="0" y="623"/>
                  </a:moveTo>
                  <a:cubicBezTo>
                    <a:pt x="106" y="649"/>
                    <a:pt x="172" y="560"/>
                    <a:pt x="172" y="560"/>
                  </a:cubicBezTo>
                  <a:cubicBezTo>
                    <a:pt x="172" y="560"/>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0" name="Freeform 21"/>
            <p:cNvSpPr/>
            <p:nvPr/>
          </p:nvSpPr>
          <p:spPr bwMode="auto">
            <a:xfrm>
              <a:off x="3372877" y="830546"/>
              <a:ext cx="544513" cy="1285877"/>
            </a:xfrm>
            <a:custGeom>
              <a:avLst/>
              <a:gdLst>
                <a:gd name="T0" fmla="*/ 0 w 274"/>
                <a:gd name="T1" fmla="*/ 0 h 647"/>
                <a:gd name="T2" fmla="*/ 0 w 274"/>
                <a:gd name="T3" fmla="*/ 0 h 647"/>
                <a:gd name="T4" fmla="*/ 0 w 274"/>
                <a:gd name="T5" fmla="*/ 626 h 647"/>
                <a:gd name="T6" fmla="*/ 2 w 274"/>
                <a:gd name="T7" fmla="*/ 626 h 647"/>
                <a:gd name="T8" fmla="*/ 113 w 274"/>
                <a:gd name="T9" fmla="*/ 565 h 647"/>
                <a:gd name="T10" fmla="*/ 274 w 274"/>
                <a:gd name="T11" fmla="*/ 620 h 647"/>
                <a:gd name="T12" fmla="*/ 0 w 274"/>
                <a:gd name="T13" fmla="*/ 0 h 647"/>
              </a:gdLst>
              <a:ahLst/>
              <a:cxnLst>
                <a:cxn ang="0">
                  <a:pos x="T0" y="T1"/>
                </a:cxn>
                <a:cxn ang="0">
                  <a:pos x="T2" y="T3"/>
                </a:cxn>
                <a:cxn ang="0">
                  <a:pos x="T4" y="T5"/>
                </a:cxn>
                <a:cxn ang="0">
                  <a:pos x="T6" y="T7"/>
                </a:cxn>
                <a:cxn ang="0">
                  <a:pos x="T8" y="T9"/>
                </a:cxn>
                <a:cxn ang="0">
                  <a:pos x="T10" y="T11"/>
                </a:cxn>
                <a:cxn ang="0">
                  <a:pos x="T12" y="T13"/>
                </a:cxn>
              </a:cxnLst>
              <a:rect l="0" t="0" r="r" b="b"/>
              <a:pathLst>
                <a:path w="274" h="647">
                  <a:moveTo>
                    <a:pt x="0" y="0"/>
                  </a:moveTo>
                  <a:cubicBezTo>
                    <a:pt x="0" y="0"/>
                    <a:pt x="0" y="0"/>
                    <a:pt x="0" y="0"/>
                  </a:cubicBezTo>
                  <a:cubicBezTo>
                    <a:pt x="0" y="626"/>
                    <a:pt x="0" y="626"/>
                    <a:pt x="0" y="626"/>
                  </a:cubicBezTo>
                  <a:cubicBezTo>
                    <a:pt x="2" y="626"/>
                    <a:pt x="0" y="626"/>
                    <a:pt x="2" y="626"/>
                  </a:cubicBezTo>
                  <a:cubicBezTo>
                    <a:pt x="91" y="626"/>
                    <a:pt x="113" y="565"/>
                    <a:pt x="113" y="565"/>
                  </a:cubicBezTo>
                  <a:cubicBezTo>
                    <a:pt x="113" y="565"/>
                    <a:pt x="159" y="647"/>
                    <a:pt x="274" y="620"/>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1" name="Freeform 22"/>
            <p:cNvSpPr/>
            <p:nvPr/>
          </p:nvSpPr>
          <p:spPr bwMode="auto">
            <a:xfrm>
              <a:off x="3252227" y="2502186"/>
              <a:ext cx="4316413" cy="1106489"/>
            </a:xfrm>
            <a:custGeom>
              <a:avLst/>
              <a:gdLst>
                <a:gd name="T0" fmla="*/ 2171 w 2171"/>
                <a:gd name="T1" fmla="*/ 556 h 556"/>
                <a:gd name="T2" fmla="*/ 0 w 2171"/>
                <a:gd name="T3" fmla="*/ 556 h 556"/>
                <a:gd name="T4" fmla="*/ 1113 w 2171"/>
                <a:gd name="T5" fmla="*/ 0 h 556"/>
                <a:gd name="T6" fmla="*/ 2171 w 2171"/>
                <a:gd name="T7" fmla="*/ 556 h 556"/>
              </a:gdLst>
              <a:ahLst/>
              <a:cxnLst>
                <a:cxn ang="0">
                  <a:pos x="T0" y="T1"/>
                </a:cxn>
                <a:cxn ang="0">
                  <a:pos x="T2" y="T3"/>
                </a:cxn>
                <a:cxn ang="0">
                  <a:pos x="T4" y="T5"/>
                </a:cxn>
                <a:cxn ang="0">
                  <a:pos x="T6" y="T7"/>
                </a:cxn>
              </a:cxnLst>
              <a:rect l="0" t="0" r="r" b="b"/>
              <a:pathLst>
                <a:path w="2171" h="556">
                  <a:moveTo>
                    <a:pt x="2171" y="556"/>
                  </a:moveTo>
                  <a:cubicBezTo>
                    <a:pt x="0" y="556"/>
                    <a:pt x="0" y="556"/>
                    <a:pt x="0" y="556"/>
                  </a:cubicBezTo>
                  <a:cubicBezTo>
                    <a:pt x="0" y="556"/>
                    <a:pt x="514" y="0"/>
                    <a:pt x="1113" y="0"/>
                  </a:cubicBezTo>
                  <a:cubicBezTo>
                    <a:pt x="1712" y="0"/>
                    <a:pt x="2171" y="556"/>
                    <a:pt x="2171" y="556"/>
                  </a:cubicBezTo>
                </a:path>
              </a:pathLst>
            </a:custGeom>
            <a:solidFill>
              <a:srgbClr val="B4B92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2" name="Freeform 23"/>
            <p:cNvSpPr/>
            <p:nvPr/>
          </p:nvSpPr>
          <p:spPr bwMode="auto">
            <a:xfrm>
              <a:off x="4226952" y="2075148"/>
              <a:ext cx="171450" cy="738189"/>
            </a:xfrm>
            <a:custGeom>
              <a:avLst/>
              <a:gdLst>
                <a:gd name="T0" fmla="*/ 107 w 108"/>
                <a:gd name="T1" fmla="*/ 0 h 465"/>
                <a:gd name="T2" fmla="*/ 0 w 108"/>
                <a:gd name="T3" fmla="*/ 465 h 465"/>
                <a:gd name="T4" fmla="*/ 108 w 108"/>
                <a:gd name="T5" fmla="*/ 465 h 465"/>
                <a:gd name="T6" fmla="*/ 108 w 108"/>
                <a:gd name="T7" fmla="*/ 1 h 465"/>
                <a:gd name="T8" fmla="*/ 107 w 108"/>
                <a:gd name="T9" fmla="*/ 0 h 465"/>
              </a:gdLst>
              <a:ahLst/>
              <a:cxnLst>
                <a:cxn ang="0">
                  <a:pos x="T0" y="T1"/>
                </a:cxn>
                <a:cxn ang="0">
                  <a:pos x="T2" y="T3"/>
                </a:cxn>
                <a:cxn ang="0">
                  <a:pos x="T4" y="T5"/>
                </a:cxn>
                <a:cxn ang="0">
                  <a:pos x="T6" y="T7"/>
                </a:cxn>
                <a:cxn ang="0">
                  <a:pos x="T8" y="T9"/>
                </a:cxn>
              </a:cxnLst>
              <a:rect l="0" t="0" r="r" b="b"/>
              <a:pathLst>
                <a:path w="108" h="465">
                  <a:moveTo>
                    <a:pt x="107" y="0"/>
                  </a:moveTo>
                  <a:lnTo>
                    <a:pt x="0" y="465"/>
                  </a:lnTo>
                  <a:lnTo>
                    <a:pt x="108" y="465"/>
                  </a:lnTo>
                  <a:lnTo>
                    <a:pt x="108" y="1"/>
                  </a:lnTo>
                  <a:lnTo>
                    <a:pt x="107"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3" name="Freeform 24"/>
            <p:cNvSpPr/>
            <p:nvPr/>
          </p:nvSpPr>
          <p:spPr bwMode="auto">
            <a:xfrm>
              <a:off x="4398402" y="2076736"/>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4" name="Freeform 25"/>
            <p:cNvSpPr/>
            <p:nvPr/>
          </p:nvSpPr>
          <p:spPr bwMode="auto">
            <a:xfrm>
              <a:off x="4287277" y="2325973"/>
              <a:ext cx="111125" cy="625476"/>
            </a:xfrm>
            <a:custGeom>
              <a:avLst/>
              <a:gdLst>
                <a:gd name="T0" fmla="*/ 69 w 70"/>
                <a:gd name="T1" fmla="*/ 0 h 394"/>
                <a:gd name="T2" fmla="*/ 65 w 70"/>
                <a:gd name="T3" fmla="*/ 109 h 394"/>
                <a:gd name="T4" fmla="*/ 32 w 70"/>
                <a:gd name="T5" fmla="*/ 77 h 394"/>
                <a:gd name="T6" fmla="*/ 65 w 70"/>
                <a:gd name="T7" fmla="*/ 122 h 394"/>
                <a:gd name="T8" fmla="*/ 64 w 70"/>
                <a:gd name="T9" fmla="*/ 170 h 394"/>
                <a:gd name="T10" fmla="*/ 12 w 70"/>
                <a:gd name="T11" fmla="*/ 121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2" y="77"/>
                  </a:lnTo>
                  <a:lnTo>
                    <a:pt x="65" y="122"/>
                  </a:lnTo>
                  <a:lnTo>
                    <a:pt x="64" y="170"/>
                  </a:lnTo>
                  <a:lnTo>
                    <a:pt x="12" y="121"/>
                  </a:lnTo>
                  <a:lnTo>
                    <a:pt x="64" y="188"/>
                  </a:lnTo>
                  <a:lnTo>
                    <a:pt x="61" y="239"/>
                  </a:lnTo>
                  <a:lnTo>
                    <a:pt x="0" y="179"/>
                  </a:lnTo>
                  <a:lnTo>
                    <a:pt x="61" y="256"/>
                  </a:lnTo>
                  <a:lnTo>
                    <a:pt x="56" y="394"/>
                  </a:lnTo>
                  <a:lnTo>
                    <a:pt x="70" y="394"/>
                  </a:lnTo>
                  <a:lnTo>
                    <a:pt x="70" y="23"/>
                  </a:lnTo>
                  <a:lnTo>
                    <a:pt x="69"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5" name="Freeform 26"/>
            <p:cNvSpPr/>
            <p:nvPr/>
          </p:nvSpPr>
          <p:spPr bwMode="auto">
            <a:xfrm>
              <a:off x="4398402" y="2362486"/>
              <a:ext cx="109538" cy="588963"/>
            </a:xfrm>
            <a:custGeom>
              <a:avLst/>
              <a:gdLst>
                <a:gd name="T0" fmla="*/ 6 w 69"/>
                <a:gd name="T1" fmla="*/ 235 h 371"/>
                <a:gd name="T2" fmla="*/ 69 w 69"/>
                <a:gd name="T3" fmla="*/ 156 h 371"/>
                <a:gd name="T4" fmla="*/ 6 w 69"/>
                <a:gd name="T5" fmla="*/ 217 h 371"/>
                <a:gd name="T6" fmla="*/ 4 w 69"/>
                <a:gd name="T7" fmla="*/ 167 h 371"/>
                <a:gd name="T8" fmla="*/ 56 w 69"/>
                <a:gd name="T9" fmla="*/ 98 h 371"/>
                <a:gd name="T10" fmla="*/ 4 w 69"/>
                <a:gd name="T11" fmla="*/ 148 h 371"/>
                <a:gd name="T12" fmla="*/ 2 w 69"/>
                <a:gd name="T13" fmla="*/ 98 h 371"/>
                <a:gd name="T14" fmla="*/ 34 w 69"/>
                <a:gd name="T15" fmla="*/ 52 h 371"/>
                <a:gd name="T16" fmla="*/ 2 w 69"/>
                <a:gd name="T17" fmla="*/ 87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7"/>
                  </a:lnTo>
                  <a:lnTo>
                    <a:pt x="56" y="98"/>
                  </a:lnTo>
                  <a:lnTo>
                    <a:pt x="4" y="148"/>
                  </a:lnTo>
                  <a:lnTo>
                    <a:pt x="2" y="98"/>
                  </a:lnTo>
                  <a:lnTo>
                    <a:pt x="34" y="52"/>
                  </a:lnTo>
                  <a:lnTo>
                    <a:pt x="2" y="87"/>
                  </a:lnTo>
                  <a:lnTo>
                    <a:pt x="0" y="0"/>
                  </a:lnTo>
                  <a:lnTo>
                    <a:pt x="0" y="371"/>
                  </a:lnTo>
                  <a:lnTo>
                    <a:pt x="11" y="371"/>
                  </a:lnTo>
                  <a:lnTo>
                    <a:pt x="6" y="235"/>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6" name="Freeform 27"/>
            <p:cNvSpPr/>
            <p:nvPr/>
          </p:nvSpPr>
          <p:spPr bwMode="auto">
            <a:xfrm>
              <a:off x="4738127" y="1959260"/>
              <a:ext cx="171450" cy="736601"/>
            </a:xfrm>
            <a:custGeom>
              <a:avLst/>
              <a:gdLst>
                <a:gd name="T0" fmla="*/ 108 w 108"/>
                <a:gd name="T1" fmla="*/ 0 h 464"/>
                <a:gd name="T2" fmla="*/ 0 w 108"/>
                <a:gd name="T3" fmla="*/ 464 h 464"/>
                <a:gd name="T4" fmla="*/ 108 w 108"/>
                <a:gd name="T5" fmla="*/ 464 h 464"/>
                <a:gd name="T6" fmla="*/ 108 w 108"/>
                <a:gd name="T7" fmla="*/ 0 h 464"/>
                <a:gd name="T8" fmla="*/ 108 w 108"/>
                <a:gd name="T9" fmla="*/ 0 h 464"/>
              </a:gdLst>
              <a:ahLst/>
              <a:cxnLst>
                <a:cxn ang="0">
                  <a:pos x="T0" y="T1"/>
                </a:cxn>
                <a:cxn ang="0">
                  <a:pos x="T2" y="T3"/>
                </a:cxn>
                <a:cxn ang="0">
                  <a:pos x="T4" y="T5"/>
                </a:cxn>
                <a:cxn ang="0">
                  <a:pos x="T6" y="T7"/>
                </a:cxn>
                <a:cxn ang="0">
                  <a:pos x="T8" y="T9"/>
                </a:cxn>
              </a:cxnLst>
              <a:rect l="0" t="0" r="r" b="b"/>
              <a:pathLst>
                <a:path w="108" h="464">
                  <a:moveTo>
                    <a:pt x="108" y="0"/>
                  </a:moveTo>
                  <a:lnTo>
                    <a:pt x="0" y="464"/>
                  </a:lnTo>
                  <a:lnTo>
                    <a:pt x="108" y="464"/>
                  </a:lnTo>
                  <a:lnTo>
                    <a:pt x="108" y="0"/>
                  </a:lnTo>
                  <a:lnTo>
                    <a:pt x="108"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7" name="Freeform 28"/>
            <p:cNvSpPr/>
            <p:nvPr/>
          </p:nvSpPr>
          <p:spPr bwMode="auto">
            <a:xfrm>
              <a:off x="4909577" y="1959260"/>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8" name="Freeform 29"/>
            <p:cNvSpPr/>
            <p:nvPr/>
          </p:nvSpPr>
          <p:spPr bwMode="auto">
            <a:xfrm>
              <a:off x="4798452" y="2210086"/>
              <a:ext cx="111125" cy="623888"/>
            </a:xfrm>
            <a:custGeom>
              <a:avLst/>
              <a:gdLst>
                <a:gd name="T0" fmla="*/ 68 w 70"/>
                <a:gd name="T1" fmla="*/ 0 h 393"/>
                <a:gd name="T2" fmla="*/ 66 w 70"/>
                <a:gd name="T3" fmla="*/ 108 h 393"/>
                <a:gd name="T4" fmla="*/ 32 w 70"/>
                <a:gd name="T5" fmla="*/ 76 h 393"/>
                <a:gd name="T6" fmla="*/ 65 w 70"/>
                <a:gd name="T7" fmla="*/ 122 h 393"/>
                <a:gd name="T8" fmla="*/ 63 w 70"/>
                <a:gd name="T9" fmla="*/ 169 h 393"/>
                <a:gd name="T10" fmla="*/ 12 w 70"/>
                <a:gd name="T11" fmla="*/ 120 h 393"/>
                <a:gd name="T12" fmla="*/ 63 w 70"/>
                <a:gd name="T13" fmla="*/ 188 h 393"/>
                <a:gd name="T14" fmla="*/ 61 w 70"/>
                <a:gd name="T15" fmla="*/ 239 h 393"/>
                <a:gd name="T16" fmla="*/ 0 w 70"/>
                <a:gd name="T17" fmla="*/ 179 h 393"/>
                <a:gd name="T18" fmla="*/ 61 w 70"/>
                <a:gd name="T19" fmla="*/ 256 h 393"/>
                <a:gd name="T20" fmla="*/ 56 w 70"/>
                <a:gd name="T21" fmla="*/ 393 h 393"/>
                <a:gd name="T22" fmla="*/ 70 w 70"/>
                <a:gd name="T23" fmla="*/ 393 h 393"/>
                <a:gd name="T24" fmla="*/ 70 w 70"/>
                <a:gd name="T25" fmla="*/ 24 h 393"/>
                <a:gd name="T26" fmla="*/ 68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8" y="0"/>
                  </a:moveTo>
                  <a:lnTo>
                    <a:pt x="66" y="108"/>
                  </a:lnTo>
                  <a:lnTo>
                    <a:pt x="32" y="76"/>
                  </a:lnTo>
                  <a:lnTo>
                    <a:pt x="65" y="122"/>
                  </a:lnTo>
                  <a:lnTo>
                    <a:pt x="63" y="169"/>
                  </a:lnTo>
                  <a:lnTo>
                    <a:pt x="12" y="120"/>
                  </a:lnTo>
                  <a:lnTo>
                    <a:pt x="63" y="188"/>
                  </a:lnTo>
                  <a:lnTo>
                    <a:pt x="61" y="239"/>
                  </a:lnTo>
                  <a:lnTo>
                    <a:pt x="0" y="179"/>
                  </a:lnTo>
                  <a:lnTo>
                    <a:pt x="61" y="256"/>
                  </a:lnTo>
                  <a:lnTo>
                    <a:pt x="56" y="393"/>
                  </a:lnTo>
                  <a:lnTo>
                    <a:pt x="70" y="393"/>
                  </a:lnTo>
                  <a:lnTo>
                    <a:pt x="70" y="24"/>
                  </a:lnTo>
                  <a:lnTo>
                    <a:pt x="68"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39" name="Freeform 30"/>
            <p:cNvSpPr/>
            <p:nvPr/>
          </p:nvSpPr>
          <p:spPr bwMode="auto">
            <a:xfrm>
              <a:off x="4909577" y="2248186"/>
              <a:ext cx="109538" cy="585788"/>
            </a:xfrm>
            <a:custGeom>
              <a:avLst/>
              <a:gdLst>
                <a:gd name="T0" fmla="*/ 6 w 69"/>
                <a:gd name="T1" fmla="*/ 234 h 369"/>
                <a:gd name="T2" fmla="*/ 69 w 69"/>
                <a:gd name="T3" fmla="*/ 155 h 369"/>
                <a:gd name="T4" fmla="*/ 6 w 69"/>
                <a:gd name="T5" fmla="*/ 215 h 369"/>
                <a:gd name="T6" fmla="*/ 5 w 69"/>
                <a:gd name="T7" fmla="*/ 165 h 369"/>
                <a:gd name="T8" fmla="*/ 56 w 69"/>
                <a:gd name="T9" fmla="*/ 96 h 369"/>
                <a:gd name="T10" fmla="*/ 3 w 69"/>
                <a:gd name="T11" fmla="*/ 146 h 369"/>
                <a:gd name="T12" fmla="*/ 2 w 69"/>
                <a:gd name="T13" fmla="*/ 96 h 369"/>
                <a:gd name="T14" fmla="*/ 35 w 69"/>
                <a:gd name="T15" fmla="*/ 51 h 369"/>
                <a:gd name="T16" fmla="*/ 2 w 69"/>
                <a:gd name="T17" fmla="*/ 85 h 369"/>
                <a:gd name="T18" fmla="*/ 0 w 69"/>
                <a:gd name="T19" fmla="*/ 0 h 369"/>
                <a:gd name="T20" fmla="*/ 0 w 69"/>
                <a:gd name="T21" fmla="*/ 369 h 369"/>
                <a:gd name="T22" fmla="*/ 11 w 69"/>
                <a:gd name="T23" fmla="*/ 369 h 369"/>
                <a:gd name="T24" fmla="*/ 6 w 69"/>
                <a:gd name="T25" fmla="*/ 23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69">
                  <a:moveTo>
                    <a:pt x="6" y="234"/>
                  </a:moveTo>
                  <a:lnTo>
                    <a:pt x="69" y="155"/>
                  </a:lnTo>
                  <a:lnTo>
                    <a:pt x="6" y="215"/>
                  </a:lnTo>
                  <a:lnTo>
                    <a:pt x="5" y="165"/>
                  </a:lnTo>
                  <a:lnTo>
                    <a:pt x="56" y="96"/>
                  </a:lnTo>
                  <a:lnTo>
                    <a:pt x="3" y="146"/>
                  </a:lnTo>
                  <a:lnTo>
                    <a:pt x="2" y="96"/>
                  </a:lnTo>
                  <a:lnTo>
                    <a:pt x="35" y="51"/>
                  </a:lnTo>
                  <a:lnTo>
                    <a:pt x="2" y="85"/>
                  </a:lnTo>
                  <a:lnTo>
                    <a:pt x="0" y="0"/>
                  </a:lnTo>
                  <a:lnTo>
                    <a:pt x="0" y="369"/>
                  </a:lnTo>
                  <a:lnTo>
                    <a:pt x="11" y="369"/>
                  </a:lnTo>
                  <a:lnTo>
                    <a:pt x="6" y="234"/>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0" name="Freeform 31"/>
            <p:cNvSpPr/>
            <p:nvPr/>
          </p:nvSpPr>
          <p:spPr bwMode="auto">
            <a:xfrm>
              <a:off x="5147702" y="1983073"/>
              <a:ext cx="150813" cy="657226"/>
            </a:xfrm>
            <a:custGeom>
              <a:avLst/>
              <a:gdLst>
                <a:gd name="T0" fmla="*/ 95 w 95"/>
                <a:gd name="T1" fmla="*/ 0 h 414"/>
                <a:gd name="T2" fmla="*/ 0 w 95"/>
                <a:gd name="T3" fmla="*/ 414 h 414"/>
                <a:gd name="T4" fmla="*/ 95 w 95"/>
                <a:gd name="T5" fmla="*/ 414 h 414"/>
                <a:gd name="T6" fmla="*/ 95 w 95"/>
                <a:gd name="T7" fmla="*/ 0 h 414"/>
                <a:gd name="T8" fmla="*/ 95 w 95"/>
                <a:gd name="T9" fmla="*/ 0 h 414"/>
              </a:gdLst>
              <a:ahLst/>
              <a:cxnLst>
                <a:cxn ang="0">
                  <a:pos x="T0" y="T1"/>
                </a:cxn>
                <a:cxn ang="0">
                  <a:pos x="T2" y="T3"/>
                </a:cxn>
                <a:cxn ang="0">
                  <a:pos x="T4" y="T5"/>
                </a:cxn>
                <a:cxn ang="0">
                  <a:pos x="T6" y="T7"/>
                </a:cxn>
                <a:cxn ang="0">
                  <a:pos x="T8" y="T9"/>
                </a:cxn>
              </a:cxnLst>
              <a:rect l="0" t="0" r="r" b="b"/>
              <a:pathLst>
                <a:path w="95" h="414">
                  <a:moveTo>
                    <a:pt x="95" y="0"/>
                  </a:moveTo>
                  <a:lnTo>
                    <a:pt x="0" y="414"/>
                  </a:lnTo>
                  <a:lnTo>
                    <a:pt x="95" y="414"/>
                  </a:lnTo>
                  <a:lnTo>
                    <a:pt x="95" y="0"/>
                  </a:lnTo>
                  <a:lnTo>
                    <a:pt x="95"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1" name="Freeform 32"/>
            <p:cNvSpPr/>
            <p:nvPr/>
          </p:nvSpPr>
          <p:spPr bwMode="auto">
            <a:xfrm>
              <a:off x="5298514" y="1983073"/>
              <a:ext cx="150813" cy="657226"/>
            </a:xfrm>
            <a:custGeom>
              <a:avLst/>
              <a:gdLst>
                <a:gd name="T0" fmla="*/ 0 w 95"/>
                <a:gd name="T1" fmla="*/ 0 h 414"/>
                <a:gd name="T2" fmla="*/ 0 w 95"/>
                <a:gd name="T3" fmla="*/ 414 h 414"/>
                <a:gd name="T4" fmla="*/ 95 w 95"/>
                <a:gd name="T5" fmla="*/ 414 h 414"/>
                <a:gd name="T6" fmla="*/ 0 w 95"/>
                <a:gd name="T7" fmla="*/ 0 h 414"/>
              </a:gdLst>
              <a:ahLst/>
              <a:cxnLst>
                <a:cxn ang="0">
                  <a:pos x="T0" y="T1"/>
                </a:cxn>
                <a:cxn ang="0">
                  <a:pos x="T2" y="T3"/>
                </a:cxn>
                <a:cxn ang="0">
                  <a:pos x="T4" y="T5"/>
                </a:cxn>
                <a:cxn ang="0">
                  <a:pos x="T6" y="T7"/>
                </a:cxn>
              </a:cxnLst>
              <a:rect l="0" t="0" r="r" b="b"/>
              <a:pathLst>
                <a:path w="95" h="414">
                  <a:moveTo>
                    <a:pt x="0" y="0"/>
                  </a:moveTo>
                  <a:lnTo>
                    <a:pt x="0" y="414"/>
                  </a:lnTo>
                  <a:lnTo>
                    <a:pt x="95" y="41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2" name="Freeform 33"/>
            <p:cNvSpPr/>
            <p:nvPr/>
          </p:nvSpPr>
          <p:spPr bwMode="auto">
            <a:xfrm>
              <a:off x="5200089" y="2206911"/>
              <a:ext cx="98425" cy="557213"/>
            </a:xfrm>
            <a:custGeom>
              <a:avLst/>
              <a:gdLst>
                <a:gd name="T0" fmla="*/ 61 w 62"/>
                <a:gd name="T1" fmla="*/ 0 h 351"/>
                <a:gd name="T2" fmla="*/ 58 w 62"/>
                <a:gd name="T3" fmla="*/ 97 h 351"/>
                <a:gd name="T4" fmla="*/ 28 w 62"/>
                <a:gd name="T5" fmla="*/ 68 h 351"/>
                <a:gd name="T6" fmla="*/ 58 w 62"/>
                <a:gd name="T7" fmla="*/ 109 h 351"/>
                <a:gd name="T8" fmla="*/ 57 w 62"/>
                <a:gd name="T9" fmla="*/ 151 h 351"/>
                <a:gd name="T10" fmla="*/ 11 w 62"/>
                <a:gd name="T11" fmla="*/ 107 h 351"/>
                <a:gd name="T12" fmla="*/ 56 w 62"/>
                <a:gd name="T13" fmla="*/ 167 h 351"/>
                <a:gd name="T14" fmla="*/ 55 w 62"/>
                <a:gd name="T15" fmla="*/ 212 h 351"/>
                <a:gd name="T16" fmla="*/ 0 w 62"/>
                <a:gd name="T17" fmla="*/ 160 h 351"/>
                <a:gd name="T18" fmla="*/ 55 w 62"/>
                <a:gd name="T19" fmla="*/ 229 h 351"/>
                <a:gd name="T20" fmla="*/ 50 w 62"/>
                <a:gd name="T21" fmla="*/ 351 h 351"/>
                <a:gd name="T22" fmla="*/ 62 w 62"/>
                <a:gd name="T23" fmla="*/ 351 h 351"/>
                <a:gd name="T24" fmla="*/ 62 w 62"/>
                <a:gd name="T25" fmla="*/ 21 h 351"/>
                <a:gd name="T26" fmla="*/ 61 w 62"/>
                <a:gd name="T27"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351">
                  <a:moveTo>
                    <a:pt x="61" y="0"/>
                  </a:moveTo>
                  <a:lnTo>
                    <a:pt x="58" y="97"/>
                  </a:lnTo>
                  <a:lnTo>
                    <a:pt x="28" y="68"/>
                  </a:lnTo>
                  <a:lnTo>
                    <a:pt x="58" y="109"/>
                  </a:lnTo>
                  <a:lnTo>
                    <a:pt x="57" y="151"/>
                  </a:lnTo>
                  <a:lnTo>
                    <a:pt x="11" y="107"/>
                  </a:lnTo>
                  <a:lnTo>
                    <a:pt x="56" y="167"/>
                  </a:lnTo>
                  <a:lnTo>
                    <a:pt x="55" y="212"/>
                  </a:lnTo>
                  <a:lnTo>
                    <a:pt x="0" y="160"/>
                  </a:lnTo>
                  <a:lnTo>
                    <a:pt x="55" y="229"/>
                  </a:lnTo>
                  <a:lnTo>
                    <a:pt x="50" y="351"/>
                  </a:lnTo>
                  <a:lnTo>
                    <a:pt x="62" y="351"/>
                  </a:lnTo>
                  <a:lnTo>
                    <a:pt x="62" y="21"/>
                  </a:lnTo>
                  <a:lnTo>
                    <a:pt x="61"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3" name="Freeform 34"/>
            <p:cNvSpPr/>
            <p:nvPr/>
          </p:nvSpPr>
          <p:spPr bwMode="auto">
            <a:xfrm>
              <a:off x="5298514" y="2240248"/>
              <a:ext cx="98425" cy="523876"/>
            </a:xfrm>
            <a:custGeom>
              <a:avLst/>
              <a:gdLst>
                <a:gd name="T0" fmla="*/ 6 w 62"/>
                <a:gd name="T1" fmla="*/ 209 h 330"/>
                <a:gd name="T2" fmla="*/ 62 w 62"/>
                <a:gd name="T3" fmla="*/ 139 h 330"/>
                <a:gd name="T4" fmla="*/ 5 w 62"/>
                <a:gd name="T5" fmla="*/ 193 h 330"/>
                <a:gd name="T6" fmla="*/ 4 w 62"/>
                <a:gd name="T7" fmla="*/ 148 h 330"/>
                <a:gd name="T8" fmla="*/ 50 w 62"/>
                <a:gd name="T9" fmla="*/ 86 h 330"/>
                <a:gd name="T10" fmla="*/ 4 w 62"/>
                <a:gd name="T11" fmla="*/ 131 h 330"/>
                <a:gd name="T12" fmla="*/ 3 w 62"/>
                <a:gd name="T13" fmla="*/ 86 h 330"/>
                <a:gd name="T14" fmla="*/ 32 w 62"/>
                <a:gd name="T15" fmla="*/ 46 h 330"/>
                <a:gd name="T16" fmla="*/ 3 w 62"/>
                <a:gd name="T17" fmla="*/ 76 h 330"/>
                <a:gd name="T18" fmla="*/ 0 w 62"/>
                <a:gd name="T19" fmla="*/ 0 h 330"/>
                <a:gd name="T20" fmla="*/ 0 w 62"/>
                <a:gd name="T21" fmla="*/ 330 h 330"/>
                <a:gd name="T22" fmla="*/ 10 w 62"/>
                <a:gd name="T23" fmla="*/ 330 h 330"/>
                <a:gd name="T24" fmla="*/ 6 w 62"/>
                <a:gd name="T25" fmla="*/ 209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330">
                  <a:moveTo>
                    <a:pt x="6" y="209"/>
                  </a:moveTo>
                  <a:lnTo>
                    <a:pt x="62" y="139"/>
                  </a:lnTo>
                  <a:lnTo>
                    <a:pt x="5" y="193"/>
                  </a:lnTo>
                  <a:lnTo>
                    <a:pt x="4" y="148"/>
                  </a:lnTo>
                  <a:lnTo>
                    <a:pt x="50" y="86"/>
                  </a:lnTo>
                  <a:lnTo>
                    <a:pt x="4" y="131"/>
                  </a:lnTo>
                  <a:lnTo>
                    <a:pt x="3" y="86"/>
                  </a:lnTo>
                  <a:lnTo>
                    <a:pt x="32" y="46"/>
                  </a:lnTo>
                  <a:lnTo>
                    <a:pt x="3" y="76"/>
                  </a:lnTo>
                  <a:lnTo>
                    <a:pt x="0" y="0"/>
                  </a:lnTo>
                  <a:lnTo>
                    <a:pt x="0" y="330"/>
                  </a:lnTo>
                  <a:lnTo>
                    <a:pt x="10" y="330"/>
                  </a:lnTo>
                  <a:lnTo>
                    <a:pt x="6" y="209"/>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4" name="Freeform 35"/>
            <p:cNvSpPr/>
            <p:nvPr/>
          </p:nvSpPr>
          <p:spPr bwMode="auto">
            <a:xfrm>
              <a:off x="5971614" y="2094198"/>
              <a:ext cx="144463" cy="630238"/>
            </a:xfrm>
            <a:custGeom>
              <a:avLst/>
              <a:gdLst>
                <a:gd name="T0" fmla="*/ 91 w 91"/>
                <a:gd name="T1" fmla="*/ 0 h 397"/>
                <a:gd name="T2" fmla="*/ 0 w 91"/>
                <a:gd name="T3" fmla="*/ 397 h 397"/>
                <a:gd name="T4" fmla="*/ 91 w 91"/>
                <a:gd name="T5" fmla="*/ 397 h 397"/>
                <a:gd name="T6" fmla="*/ 91 w 91"/>
                <a:gd name="T7" fmla="*/ 2 h 397"/>
                <a:gd name="T8" fmla="*/ 91 w 91"/>
                <a:gd name="T9" fmla="*/ 0 h 397"/>
              </a:gdLst>
              <a:ahLst/>
              <a:cxnLst>
                <a:cxn ang="0">
                  <a:pos x="T0" y="T1"/>
                </a:cxn>
                <a:cxn ang="0">
                  <a:pos x="T2" y="T3"/>
                </a:cxn>
                <a:cxn ang="0">
                  <a:pos x="T4" y="T5"/>
                </a:cxn>
                <a:cxn ang="0">
                  <a:pos x="T6" y="T7"/>
                </a:cxn>
                <a:cxn ang="0">
                  <a:pos x="T8" y="T9"/>
                </a:cxn>
              </a:cxnLst>
              <a:rect l="0" t="0" r="r" b="b"/>
              <a:pathLst>
                <a:path w="91" h="397">
                  <a:moveTo>
                    <a:pt x="91" y="0"/>
                  </a:moveTo>
                  <a:lnTo>
                    <a:pt x="0" y="397"/>
                  </a:lnTo>
                  <a:lnTo>
                    <a:pt x="91" y="397"/>
                  </a:lnTo>
                  <a:lnTo>
                    <a:pt x="91" y="2"/>
                  </a:lnTo>
                  <a:lnTo>
                    <a:pt x="91"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5" name="Freeform 36"/>
            <p:cNvSpPr/>
            <p:nvPr/>
          </p:nvSpPr>
          <p:spPr bwMode="auto">
            <a:xfrm>
              <a:off x="6116077" y="2097373"/>
              <a:ext cx="147638" cy="627063"/>
            </a:xfrm>
            <a:custGeom>
              <a:avLst/>
              <a:gdLst>
                <a:gd name="T0" fmla="*/ 0 w 93"/>
                <a:gd name="T1" fmla="*/ 0 h 395"/>
                <a:gd name="T2" fmla="*/ 0 w 93"/>
                <a:gd name="T3" fmla="*/ 395 h 395"/>
                <a:gd name="T4" fmla="*/ 93 w 93"/>
                <a:gd name="T5" fmla="*/ 395 h 395"/>
                <a:gd name="T6" fmla="*/ 0 w 93"/>
                <a:gd name="T7" fmla="*/ 0 h 395"/>
              </a:gdLst>
              <a:ahLst/>
              <a:cxnLst>
                <a:cxn ang="0">
                  <a:pos x="T0" y="T1"/>
                </a:cxn>
                <a:cxn ang="0">
                  <a:pos x="T2" y="T3"/>
                </a:cxn>
                <a:cxn ang="0">
                  <a:pos x="T4" y="T5"/>
                </a:cxn>
                <a:cxn ang="0">
                  <a:pos x="T6" y="T7"/>
                </a:cxn>
              </a:cxnLst>
              <a:rect l="0" t="0" r="r" b="b"/>
              <a:pathLst>
                <a:path w="93" h="395">
                  <a:moveTo>
                    <a:pt x="0" y="0"/>
                  </a:moveTo>
                  <a:lnTo>
                    <a:pt x="0" y="395"/>
                  </a:lnTo>
                  <a:lnTo>
                    <a:pt x="93" y="395"/>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6" name="Freeform 37"/>
            <p:cNvSpPr/>
            <p:nvPr/>
          </p:nvSpPr>
          <p:spPr bwMode="auto">
            <a:xfrm>
              <a:off x="6022414" y="2310098"/>
              <a:ext cx="93663" cy="536576"/>
            </a:xfrm>
            <a:custGeom>
              <a:avLst/>
              <a:gdLst>
                <a:gd name="T0" fmla="*/ 59 w 59"/>
                <a:gd name="T1" fmla="*/ 0 h 338"/>
                <a:gd name="T2" fmla="*/ 56 w 59"/>
                <a:gd name="T3" fmla="*/ 92 h 338"/>
                <a:gd name="T4" fmla="*/ 28 w 59"/>
                <a:gd name="T5" fmla="*/ 66 h 338"/>
                <a:gd name="T6" fmla="*/ 55 w 59"/>
                <a:gd name="T7" fmla="*/ 104 h 338"/>
                <a:gd name="T8" fmla="*/ 55 w 59"/>
                <a:gd name="T9" fmla="*/ 145 h 338"/>
                <a:gd name="T10" fmla="*/ 11 w 59"/>
                <a:gd name="T11" fmla="*/ 104 h 338"/>
                <a:gd name="T12" fmla="*/ 54 w 59"/>
                <a:gd name="T13" fmla="*/ 161 h 338"/>
                <a:gd name="T14" fmla="*/ 53 w 59"/>
                <a:gd name="T15" fmla="*/ 205 h 338"/>
                <a:gd name="T16" fmla="*/ 0 w 59"/>
                <a:gd name="T17" fmla="*/ 154 h 338"/>
                <a:gd name="T18" fmla="*/ 53 w 59"/>
                <a:gd name="T19" fmla="*/ 219 h 338"/>
                <a:gd name="T20" fmla="*/ 48 w 59"/>
                <a:gd name="T21" fmla="*/ 338 h 338"/>
                <a:gd name="T22" fmla="*/ 59 w 59"/>
                <a:gd name="T23" fmla="*/ 338 h 338"/>
                <a:gd name="T24" fmla="*/ 59 w 59"/>
                <a:gd name="T25" fmla="*/ 21 h 338"/>
                <a:gd name="T26" fmla="*/ 59 w 59"/>
                <a:gd name="T27"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338">
                  <a:moveTo>
                    <a:pt x="59" y="0"/>
                  </a:moveTo>
                  <a:lnTo>
                    <a:pt x="56" y="92"/>
                  </a:lnTo>
                  <a:lnTo>
                    <a:pt x="28" y="66"/>
                  </a:lnTo>
                  <a:lnTo>
                    <a:pt x="55" y="104"/>
                  </a:lnTo>
                  <a:lnTo>
                    <a:pt x="55" y="145"/>
                  </a:lnTo>
                  <a:lnTo>
                    <a:pt x="11" y="104"/>
                  </a:lnTo>
                  <a:lnTo>
                    <a:pt x="54" y="161"/>
                  </a:lnTo>
                  <a:lnTo>
                    <a:pt x="53" y="205"/>
                  </a:lnTo>
                  <a:lnTo>
                    <a:pt x="0" y="154"/>
                  </a:lnTo>
                  <a:lnTo>
                    <a:pt x="53" y="219"/>
                  </a:lnTo>
                  <a:lnTo>
                    <a:pt x="48" y="338"/>
                  </a:lnTo>
                  <a:lnTo>
                    <a:pt x="59" y="338"/>
                  </a:lnTo>
                  <a:lnTo>
                    <a:pt x="59" y="21"/>
                  </a:lnTo>
                  <a:lnTo>
                    <a:pt x="59"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7" name="Freeform 38"/>
            <p:cNvSpPr/>
            <p:nvPr/>
          </p:nvSpPr>
          <p:spPr bwMode="auto">
            <a:xfrm>
              <a:off x="6116077" y="2343436"/>
              <a:ext cx="95250" cy="503238"/>
            </a:xfrm>
            <a:custGeom>
              <a:avLst/>
              <a:gdLst>
                <a:gd name="T0" fmla="*/ 6 w 60"/>
                <a:gd name="T1" fmla="*/ 199 h 317"/>
                <a:gd name="T2" fmla="*/ 60 w 60"/>
                <a:gd name="T3" fmla="*/ 133 h 317"/>
                <a:gd name="T4" fmla="*/ 6 w 60"/>
                <a:gd name="T5" fmla="*/ 184 h 317"/>
                <a:gd name="T6" fmla="*/ 5 w 60"/>
                <a:gd name="T7" fmla="*/ 141 h 317"/>
                <a:gd name="T8" fmla="*/ 49 w 60"/>
                <a:gd name="T9" fmla="*/ 83 h 317"/>
                <a:gd name="T10" fmla="*/ 4 w 60"/>
                <a:gd name="T11" fmla="*/ 125 h 317"/>
                <a:gd name="T12" fmla="*/ 2 w 60"/>
                <a:gd name="T13" fmla="*/ 83 h 317"/>
                <a:gd name="T14" fmla="*/ 30 w 60"/>
                <a:gd name="T15" fmla="*/ 43 h 317"/>
                <a:gd name="T16" fmla="*/ 2 w 60"/>
                <a:gd name="T17" fmla="*/ 73 h 317"/>
                <a:gd name="T18" fmla="*/ 0 w 60"/>
                <a:gd name="T19" fmla="*/ 0 h 317"/>
                <a:gd name="T20" fmla="*/ 0 w 60"/>
                <a:gd name="T21" fmla="*/ 317 h 317"/>
                <a:gd name="T22" fmla="*/ 11 w 60"/>
                <a:gd name="T23" fmla="*/ 317 h 317"/>
                <a:gd name="T24" fmla="*/ 6 w 60"/>
                <a:gd name="T25" fmla="*/ 19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317">
                  <a:moveTo>
                    <a:pt x="6" y="199"/>
                  </a:moveTo>
                  <a:lnTo>
                    <a:pt x="60" y="133"/>
                  </a:lnTo>
                  <a:lnTo>
                    <a:pt x="6" y="184"/>
                  </a:lnTo>
                  <a:lnTo>
                    <a:pt x="5" y="141"/>
                  </a:lnTo>
                  <a:lnTo>
                    <a:pt x="49" y="83"/>
                  </a:lnTo>
                  <a:lnTo>
                    <a:pt x="4" y="125"/>
                  </a:lnTo>
                  <a:lnTo>
                    <a:pt x="2" y="83"/>
                  </a:lnTo>
                  <a:lnTo>
                    <a:pt x="30" y="43"/>
                  </a:lnTo>
                  <a:lnTo>
                    <a:pt x="2" y="73"/>
                  </a:lnTo>
                  <a:lnTo>
                    <a:pt x="0" y="0"/>
                  </a:lnTo>
                  <a:lnTo>
                    <a:pt x="0" y="317"/>
                  </a:lnTo>
                  <a:lnTo>
                    <a:pt x="11" y="317"/>
                  </a:lnTo>
                  <a:lnTo>
                    <a:pt x="6" y="199"/>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8" name="Freeform 39"/>
            <p:cNvSpPr/>
            <p:nvPr/>
          </p:nvSpPr>
          <p:spPr bwMode="auto">
            <a:xfrm>
              <a:off x="5555689" y="2230723"/>
              <a:ext cx="141288" cy="609601"/>
            </a:xfrm>
            <a:custGeom>
              <a:avLst/>
              <a:gdLst>
                <a:gd name="T0" fmla="*/ 87 w 89"/>
                <a:gd name="T1" fmla="*/ 0 h 384"/>
                <a:gd name="T2" fmla="*/ 0 w 89"/>
                <a:gd name="T3" fmla="*/ 384 h 384"/>
                <a:gd name="T4" fmla="*/ 89 w 89"/>
                <a:gd name="T5" fmla="*/ 384 h 384"/>
                <a:gd name="T6" fmla="*/ 89 w 89"/>
                <a:gd name="T7" fmla="*/ 0 h 384"/>
                <a:gd name="T8" fmla="*/ 87 w 89"/>
                <a:gd name="T9" fmla="*/ 0 h 384"/>
              </a:gdLst>
              <a:ahLst/>
              <a:cxnLst>
                <a:cxn ang="0">
                  <a:pos x="T0" y="T1"/>
                </a:cxn>
                <a:cxn ang="0">
                  <a:pos x="T2" y="T3"/>
                </a:cxn>
                <a:cxn ang="0">
                  <a:pos x="T4" y="T5"/>
                </a:cxn>
                <a:cxn ang="0">
                  <a:pos x="T6" y="T7"/>
                </a:cxn>
                <a:cxn ang="0">
                  <a:pos x="T8" y="T9"/>
                </a:cxn>
              </a:cxnLst>
              <a:rect l="0" t="0" r="r" b="b"/>
              <a:pathLst>
                <a:path w="89" h="384">
                  <a:moveTo>
                    <a:pt x="87" y="0"/>
                  </a:moveTo>
                  <a:lnTo>
                    <a:pt x="0" y="384"/>
                  </a:lnTo>
                  <a:lnTo>
                    <a:pt x="89" y="384"/>
                  </a:lnTo>
                  <a:lnTo>
                    <a:pt x="89" y="0"/>
                  </a:lnTo>
                  <a:lnTo>
                    <a:pt x="87" y="0"/>
                  </a:lnTo>
                  <a:close/>
                </a:path>
              </a:pathLst>
            </a:custGeom>
            <a:solidFill>
              <a:srgbClr val="858B0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49" name="Freeform 40"/>
            <p:cNvSpPr/>
            <p:nvPr/>
          </p:nvSpPr>
          <p:spPr bwMode="auto">
            <a:xfrm>
              <a:off x="5696977" y="2230723"/>
              <a:ext cx="138113" cy="609601"/>
            </a:xfrm>
            <a:custGeom>
              <a:avLst/>
              <a:gdLst>
                <a:gd name="T0" fmla="*/ 0 w 87"/>
                <a:gd name="T1" fmla="*/ 0 h 384"/>
                <a:gd name="T2" fmla="*/ 0 w 87"/>
                <a:gd name="T3" fmla="*/ 384 h 384"/>
                <a:gd name="T4" fmla="*/ 87 w 87"/>
                <a:gd name="T5" fmla="*/ 384 h 384"/>
                <a:gd name="T6" fmla="*/ 0 w 87"/>
                <a:gd name="T7" fmla="*/ 0 h 384"/>
              </a:gdLst>
              <a:ahLst/>
              <a:cxnLst>
                <a:cxn ang="0">
                  <a:pos x="T0" y="T1"/>
                </a:cxn>
                <a:cxn ang="0">
                  <a:pos x="T2" y="T3"/>
                </a:cxn>
                <a:cxn ang="0">
                  <a:pos x="T4" y="T5"/>
                </a:cxn>
                <a:cxn ang="0">
                  <a:pos x="T6" y="T7"/>
                </a:cxn>
              </a:cxnLst>
              <a:rect l="0" t="0" r="r" b="b"/>
              <a:pathLst>
                <a:path w="87" h="384">
                  <a:moveTo>
                    <a:pt x="0" y="0"/>
                  </a:moveTo>
                  <a:lnTo>
                    <a:pt x="0" y="384"/>
                  </a:lnTo>
                  <a:lnTo>
                    <a:pt x="87" y="38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0" name="Freeform 41"/>
            <p:cNvSpPr/>
            <p:nvPr/>
          </p:nvSpPr>
          <p:spPr bwMode="auto">
            <a:xfrm>
              <a:off x="5604902" y="2438686"/>
              <a:ext cx="92075" cy="519113"/>
            </a:xfrm>
            <a:custGeom>
              <a:avLst/>
              <a:gdLst>
                <a:gd name="T0" fmla="*/ 56 w 58"/>
                <a:gd name="T1" fmla="*/ 0 h 327"/>
                <a:gd name="T2" fmla="*/ 54 w 58"/>
                <a:gd name="T3" fmla="*/ 90 h 327"/>
                <a:gd name="T4" fmla="*/ 26 w 58"/>
                <a:gd name="T5" fmla="*/ 64 h 327"/>
                <a:gd name="T6" fmla="*/ 54 w 58"/>
                <a:gd name="T7" fmla="*/ 100 h 327"/>
                <a:gd name="T8" fmla="*/ 53 w 58"/>
                <a:gd name="T9" fmla="*/ 140 h 327"/>
                <a:gd name="T10" fmla="*/ 10 w 58"/>
                <a:gd name="T11" fmla="*/ 100 h 327"/>
                <a:gd name="T12" fmla="*/ 51 w 58"/>
                <a:gd name="T13" fmla="*/ 155 h 327"/>
                <a:gd name="T14" fmla="*/ 50 w 58"/>
                <a:gd name="T15" fmla="*/ 198 h 327"/>
                <a:gd name="T16" fmla="*/ 0 w 58"/>
                <a:gd name="T17" fmla="*/ 148 h 327"/>
                <a:gd name="T18" fmla="*/ 50 w 58"/>
                <a:gd name="T19" fmla="*/ 213 h 327"/>
                <a:gd name="T20" fmla="*/ 46 w 58"/>
                <a:gd name="T21" fmla="*/ 327 h 327"/>
                <a:gd name="T22" fmla="*/ 58 w 58"/>
                <a:gd name="T23" fmla="*/ 327 h 327"/>
                <a:gd name="T24" fmla="*/ 58 w 58"/>
                <a:gd name="T25" fmla="*/ 20 h 327"/>
                <a:gd name="T26" fmla="*/ 56 w 58"/>
                <a:gd name="T27"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327">
                  <a:moveTo>
                    <a:pt x="56" y="0"/>
                  </a:moveTo>
                  <a:lnTo>
                    <a:pt x="54" y="90"/>
                  </a:lnTo>
                  <a:lnTo>
                    <a:pt x="26" y="64"/>
                  </a:lnTo>
                  <a:lnTo>
                    <a:pt x="54" y="100"/>
                  </a:lnTo>
                  <a:lnTo>
                    <a:pt x="53" y="140"/>
                  </a:lnTo>
                  <a:lnTo>
                    <a:pt x="10" y="100"/>
                  </a:lnTo>
                  <a:lnTo>
                    <a:pt x="51" y="155"/>
                  </a:lnTo>
                  <a:lnTo>
                    <a:pt x="50" y="198"/>
                  </a:lnTo>
                  <a:lnTo>
                    <a:pt x="0" y="148"/>
                  </a:lnTo>
                  <a:lnTo>
                    <a:pt x="50" y="213"/>
                  </a:lnTo>
                  <a:lnTo>
                    <a:pt x="46" y="327"/>
                  </a:lnTo>
                  <a:lnTo>
                    <a:pt x="58" y="327"/>
                  </a:lnTo>
                  <a:lnTo>
                    <a:pt x="58" y="20"/>
                  </a:lnTo>
                  <a:lnTo>
                    <a:pt x="56" y="0"/>
                  </a:lnTo>
                  <a:close/>
                </a:path>
              </a:pathLst>
            </a:custGeom>
            <a:solidFill>
              <a:srgbClr val="2914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1" name="Freeform 42"/>
            <p:cNvSpPr/>
            <p:nvPr/>
          </p:nvSpPr>
          <p:spPr bwMode="auto">
            <a:xfrm>
              <a:off x="5696977" y="2470436"/>
              <a:ext cx="88900" cy="487363"/>
            </a:xfrm>
            <a:custGeom>
              <a:avLst/>
              <a:gdLst>
                <a:gd name="T0" fmla="*/ 5 w 56"/>
                <a:gd name="T1" fmla="*/ 194 h 307"/>
                <a:gd name="T2" fmla="*/ 56 w 56"/>
                <a:gd name="T3" fmla="*/ 128 h 307"/>
                <a:gd name="T4" fmla="*/ 5 w 56"/>
                <a:gd name="T5" fmla="*/ 179 h 307"/>
                <a:gd name="T6" fmla="*/ 3 w 56"/>
                <a:gd name="T7" fmla="*/ 137 h 307"/>
                <a:gd name="T8" fmla="*/ 46 w 56"/>
                <a:gd name="T9" fmla="*/ 80 h 307"/>
                <a:gd name="T10" fmla="*/ 2 w 56"/>
                <a:gd name="T11" fmla="*/ 122 h 307"/>
                <a:gd name="T12" fmla="*/ 1 w 56"/>
                <a:gd name="T13" fmla="*/ 80 h 307"/>
                <a:gd name="T14" fmla="*/ 28 w 56"/>
                <a:gd name="T15" fmla="*/ 41 h 307"/>
                <a:gd name="T16" fmla="*/ 1 w 56"/>
                <a:gd name="T17" fmla="*/ 70 h 307"/>
                <a:gd name="T18" fmla="*/ 0 w 56"/>
                <a:gd name="T19" fmla="*/ 0 h 307"/>
                <a:gd name="T20" fmla="*/ 0 w 56"/>
                <a:gd name="T21" fmla="*/ 307 h 307"/>
                <a:gd name="T22" fmla="*/ 10 w 56"/>
                <a:gd name="T23" fmla="*/ 307 h 307"/>
                <a:gd name="T24" fmla="*/ 5 w 56"/>
                <a:gd name="T25" fmla="*/ 194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307">
                  <a:moveTo>
                    <a:pt x="5" y="194"/>
                  </a:moveTo>
                  <a:lnTo>
                    <a:pt x="56" y="128"/>
                  </a:lnTo>
                  <a:lnTo>
                    <a:pt x="5" y="179"/>
                  </a:lnTo>
                  <a:lnTo>
                    <a:pt x="3" y="137"/>
                  </a:lnTo>
                  <a:lnTo>
                    <a:pt x="46" y="80"/>
                  </a:lnTo>
                  <a:lnTo>
                    <a:pt x="2" y="122"/>
                  </a:lnTo>
                  <a:lnTo>
                    <a:pt x="1" y="80"/>
                  </a:lnTo>
                  <a:lnTo>
                    <a:pt x="28" y="41"/>
                  </a:lnTo>
                  <a:lnTo>
                    <a:pt x="1" y="70"/>
                  </a:lnTo>
                  <a:lnTo>
                    <a:pt x="0" y="0"/>
                  </a:lnTo>
                  <a:lnTo>
                    <a:pt x="0" y="307"/>
                  </a:lnTo>
                  <a:lnTo>
                    <a:pt x="10" y="307"/>
                  </a:lnTo>
                  <a:lnTo>
                    <a:pt x="5" y="194"/>
                  </a:lnTo>
                  <a:close/>
                </a:path>
              </a:pathLst>
            </a:custGeom>
            <a:solidFill>
              <a:srgbClr val="1702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2" name="Freeform 43"/>
            <p:cNvSpPr/>
            <p:nvPr/>
          </p:nvSpPr>
          <p:spPr bwMode="auto">
            <a:xfrm>
              <a:off x="5268352" y="2649824"/>
              <a:ext cx="171450" cy="735014"/>
            </a:xfrm>
            <a:custGeom>
              <a:avLst/>
              <a:gdLst>
                <a:gd name="T0" fmla="*/ 107 w 108"/>
                <a:gd name="T1" fmla="*/ 0 h 463"/>
                <a:gd name="T2" fmla="*/ 0 w 108"/>
                <a:gd name="T3" fmla="*/ 463 h 463"/>
                <a:gd name="T4" fmla="*/ 108 w 108"/>
                <a:gd name="T5" fmla="*/ 463 h 463"/>
                <a:gd name="T6" fmla="*/ 108 w 108"/>
                <a:gd name="T7" fmla="*/ 0 h 463"/>
                <a:gd name="T8" fmla="*/ 107 w 108"/>
                <a:gd name="T9" fmla="*/ 0 h 463"/>
              </a:gdLst>
              <a:ahLst/>
              <a:cxnLst>
                <a:cxn ang="0">
                  <a:pos x="T0" y="T1"/>
                </a:cxn>
                <a:cxn ang="0">
                  <a:pos x="T2" y="T3"/>
                </a:cxn>
                <a:cxn ang="0">
                  <a:pos x="T4" y="T5"/>
                </a:cxn>
                <a:cxn ang="0">
                  <a:pos x="T6" y="T7"/>
                </a:cxn>
                <a:cxn ang="0">
                  <a:pos x="T8" y="T9"/>
                </a:cxn>
              </a:cxnLst>
              <a:rect l="0" t="0" r="r" b="b"/>
              <a:pathLst>
                <a:path w="108" h="463">
                  <a:moveTo>
                    <a:pt x="107" y="0"/>
                  </a:moveTo>
                  <a:lnTo>
                    <a:pt x="0" y="463"/>
                  </a:lnTo>
                  <a:lnTo>
                    <a:pt x="108" y="463"/>
                  </a:lnTo>
                  <a:lnTo>
                    <a:pt x="108" y="0"/>
                  </a:lnTo>
                  <a:lnTo>
                    <a:pt x="107"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3" name="Freeform 44"/>
            <p:cNvSpPr/>
            <p:nvPr/>
          </p:nvSpPr>
          <p:spPr bwMode="auto">
            <a:xfrm>
              <a:off x="5439802" y="2649824"/>
              <a:ext cx="169863" cy="735014"/>
            </a:xfrm>
            <a:custGeom>
              <a:avLst/>
              <a:gdLst>
                <a:gd name="T0" fmla="*/ 0 w 107"/>
                <a:gd name="T1" fmla="*/ 0 h 463"/>
                <a:gd name="T2" fmla="*/ 0 w 107"/>
                <a:gd name="T3" fmla="*/ 463 h 463"/>
                <a:gd name="T4" fmla="*/ 107 w 107"/>
                <a:gd name="T5" fmla="*/ 463 h 463"/>
                <a:gd name="T6" fmla="*/ 0 w 107"/>
                <a:gd name="T7" fmla="*/ 0 h 463"/>
              </a:gdLst>
              <a:ahLst/>
              <a:cxnLst>
                <a:cxn ang="0">
                  <a:pos x="T0" y="T1"/>
                </a:cxn>
                <a:cxn ang="0">
                  <a:pos x="T2" y="T3"/>
                </a:cxn>
                <a:cxn ang="0">
                  <a:pos x="T4" y="T5"/>
                </a:cxn>
                <a:cxn ang="0">
                  <a:pos x="T6" y="T7"/>
                </a:cxn>
              </a:cxnLst>
              <a:rect l="0" t="0" r="r" b="b"/>
              <a:pathLst>
                <a:path w="107" h="463">
                  <a:moveTo>
                    <a:pt x="0" y="0"/>
                  </a:moveTo>
                  <a:lnTo>
                    <a:pt x="0" y="463"/>
                  </a:lnTo>
                  <a:lnTo>
                    <a:pt x="107"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4" name="Freeform 45"/>
            <p:cNvSpPr/>
            <p:nvPr/>
          </p:nvSpPr>
          <p:spPr bwMode="auto">
            <a:xfrm>
              <a:off x="5328677" y="2900649"/>
              <a:ext cx="111125" cy="625476"/>
            </a:xfrm>
            <a:custGeom>
              <a:avLst/>
              <a:gdLst>
                <a:gd name="T0" fmla="*/ 69 w 70"/>
                <a:gd name="T1" fmla="*/ 0 h 394"/>
                <a:gd name="T2" fmla="*/ 65 w 70"/>
                <a:gd name="T3" fmla="*/ 109 h 394"/>
                <a:gd name="T4" fmla="*/ 33 w 70"/>
                <a:gd name="T5" fmla="*/ 76 h 394"/>
                <a:gd name="T6" fmla="*/ 65 w 70"/>
                <a:gd name="T7" fmla="*/ 121 h 394"/>
                <a:gd name="T8" fmla="*/ 64 w 70"/>
                <a:gd name="T9" fmla="*/ 170 h 394"/>
                <a:gd name="T10" fmla="*/ 13 w 70"/>
                <a:gd name="T11" fmla="*/ 120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3" y="76"/>
                  </a:lnTo>
                  <a:lnTo>
                    <a:pt x="65" y="121"/>
                  </a:lnTo>
                  <a:lnTo>
                    <a:pt x="64" y="170"/>
                  </a:lnTo>
                  <a:lnTo>
                    <a:pt x="13" y="120"/>
                  </a:lnTo>
                  <a:lnTo>
                    <a:pt x="64" y="188"/>
                  </a:lnTo>
                  <a:lnTo>
                    <a:pt x="61" y="239"/>
                  </a:lnTo>
                  <a:lnTo>
                    <a:pt x="0" y="179"/>
                  </a:lnTo>
                  <a:lnTo>
                    <a:pt x="61" y="256"/>
                  </a:lnTo>
                  <a:lnTo>
                    <a:pt x="56" y="394"/>
                  </a:lnTo>
                  <a:lnTo>
                    <a:pt x="70" y="394"/>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5" name="Freeform 46"/>
            <p:cNvSpPr/>
            <p:nvPr/>
          </p:nvSpPr>
          <p:spPr bwMode="auto">
            <a:xfrm>
              <a:off x="5439802" y="2937162"/>
              <a:ext cx="109538" cy="588963"/>
            </a:xfrm>
            <a:custGeom>
              <a:avLst/>
              <a:gdLst>
                <a:gd name="T0" fmla="*/ 6 w 69"/>
                <a:gd name="T1" fmla="*/ 235 h 371"/>
                <a:gd name="T2" fmla="*/ 69 w 69"/>
                <a:gd name="T3" fmla="*/ 156 h 371"/>
                <a:gd name="T4" fmla="*/ 6 w 69"/>
                <a:gd name="T5" fmla="*/ 217 h 371"/>
                <a:gd name="T6" fmla="*/ 4 w 69"/>
                <a:gd name="T7" fmla="*/ 166 h 371"/>
                <a:gd name="T8" fmla="*/ 56 w 69"/>
                <a:gd name="T9" fmla="*/ 97 h 371"/>
                <a:gd name="T10" fmla="*/ 4 w 69"/>
                <a:gd name="T11" fmla="*/ 148 h 371"/>
                <a:gd name="T12" fmla="*/ 3 w 69"/>
                <a:gd name="T13" fmla="*/ 97 h 371"/>
                <a:gd name="T14" fmla="*/ 34 w 69"/>
                <a:gd name="T15" fmla="*/ 52 h 371"/>
                <a:gd name="T16" fmla="*/ 3 w 69"/>
                <a:gd name="T17" fmla="*/ 86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6"/>
                  </a:lnTo>
                  <a:lnTo>
                    <a:pt x="56" y="97"/>
                  </a:lnTo>
                  <a:lnTo>
                    <a:pt x="4" y="148"/>
                  </a:lnTo>
                  <a:lnTo>
                    <a:pt x="3" y="97"/>
                  </a:lnTo>
                  <a:lnTo>
                    <a:pt x="34" y="52"/>
                  </a:lnTo>
                  <a:lnTo>
                    <a:pt x="3" y="86"/>
                  </a:lnTo>
                  <a:lnTo>
                    <a:pt x="0" y="0"/>
                  </a:lnTo>
                  <a:lnTo>
                    <a:pt x="0" y="371"/>
                  </a:lnTo>
                  <a:lnTo>
                    <a:pt x="11" y="371"/>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6" name="Freeform 47"/>
            <p:cNvSpPr/>
            <p:nvPr/>
          </p:nvSpPr>
          <p:spPr bwMode="auto">
            <a:xfrm>
              <a:off x="5816039" y="2667286"/>
              <a:ext cx="134938" cy="587376"/>
            </a:xfrm>
            <a:custGeom>
              <a:avLst/>
              <a:gdLst>
                <a:gd name="T0" fmla="*/ 85 w 85"/>
                <a:gd name="T1" fmla="*/ 0 h 370"/>
                <a:gd name="T2" fmla="*/ 0 w 85"/>
                <a:gd name="T3" fmla="*/ 370 h 370"/>
                <a:gd name="T4" fmla="*/ 85 w 85"/>
                <a:gd name="T5" fmla="*/ 370 h 370"/>
                <a:gd name="T6" fmla="*/ 85 w 85"/>
                <a:gd name="T7" fmla="*/ 1 h 370"/>
                <a:gd name="T8" fmla="*/ 85 w 85"/>
                <a:gd name="T9" fmla="*/ 0 h 370"/>
              </a:gdLst>
              <a:ahLst/>
              <a:cxnLst>
                <a:cxn ang="0">
                  <a:pos x="T0" y="T1"/>
                </a:cxn>
                <a:cxn ang="0">
                  <a:pos x="T2" y="T3"/>
                </a:cxn>
                <a:cxn ang="0">
                  <a:pos x="T4" y="T5"/>
                </a:cxn>
                <a:cxn ang="0">
                  <a:pos x="T6" y="T7"/>
                </a:cxn>
                <a:cxn ang="0">
                  <a:pos x="T8" y="T9"/>
                </a:cxn>
              </a:cxnLst>
              <a:rect l="0" t="0" r="r" b="b"/>
              <a:pathLst>
                <a:path w="85" h="370">
                  <a:moveTo>
                    <a:pt x="85" y="0"/>
                  </a:moveTo>
                  <a:lnTo>
                    <a:pt x="0" y="370"/>
                  </a:lnTo>
                  <a:lnTo>
                    <a:pt x="85" y="370"/>
                  </a:lnTo>
                  <a:lnTo>
                    <a:pt x="85" y="1"/>
                  </a:lnTo>
                  <a:lnTo>
                    <a:pt x="85"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7" name="Freeform 48"/>
            <p:cNvSpPr/>
            <p:nvPr/>
          </p:nvSpPr>
          <p:spPr bwMode="auto">
            <a:xfrm>
              <a:off x="5950977" y="2668874"/>
              <a:ext cx="134938" cy="585788"/>
            </a:xfrm>
            <a:custGeom>
              <a:avLst/>
              <a:gdLst>
                <a:gd name="T0" fmla="*/ 0 w 85"/>
                <a:gd name="T1" fmla="*/ 0 h 369"/>
                <a:gd name="T2" fmla="*/ 0 w 85"/>
                <a:gd name="T3" fmla="*/ 369 h 369"/>
                <a:gd name="T4" fmla="*/ 85 w 85"/>
                <a:gd name="T5" fmla="*/ 369 h 369"/>
                <a:gd name="T6" fmla="*/ 0 w 85"/>
                <a:gd name="T7" fmla="*/ 0 h 369"/>
              </a:gdLst>
              <a:ahLst/>
              <a:cxnLst>
                <a:cxn ang="0">
                  <a:pos x="T0" y="T1"/>
                </a:cxn>
                <a:cxn ang="0">
                  <a:pos x="T2" y="T3"/>
                </a:cxn>
                <a:cxn ang="0">
                  <a:pos x="T4" y="T5"/>
                </a:cxn>
                <a:cxn ang="0">
                  <a:pos x="T6" y="T7"/>
                </a:cxn>
              </a:cxnLst>
              <a:rect l="0" t="0" r="r" b="b"/>
              <a:pathLst>
                <a:path w="85" h="369">
                  <a:moveTo>
                    <a:pt x="0" y="0"/>
                  </a:moveTo>
                  <a:lnTo>
                    <a:pt x="0" y="369"/>
                  </a:lnTo>
                  <a:lnTo>
                    <a:pt x="85" y="369"/>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8" name="Freeform 49"/>
            <p:cNvSpPr/>
            <p:nvPr/>
          </p:nvSpPr>
          <p:spPr bwMode="auto">
            <a:xfrm>
              <a:off x="5863664" y="2868899"/>
              <a:ext cx="87313" cy="498476"/>
            </a:xfrm>
            <a:custGeom>
              <a:avLst/>
              <a:gdLst>
                <a:gd name="T0" fmla="*/ 55 w 55"/>
                <a:gd name="T1" fmla="*/ 0 h 314"/>
                <a:gd name="T2" fmla="*/ 52 w 55"/>
                <a:gd name="T3" fmla="*/ 86 h 314"/>
                <a:gd name="T4" fmla="*/ 25 w 55"/>
                <a:gd name="T5" fmla="*/ 61 h 314"/>
                <a:gd name="T6" fmla="*/ 51 w 55"/>
                <a:gd name="T7" fmla="*/ 96 h 314"/>
                <a:gd name="T8" fmla="*/ 50 w 55"/>
                <a:gd name="T9" fmla="*/ 135 h 314"/>
                <a:gd name="T10" fmla="*/ 10 w 55"/>
                <a:gd name="T11" fmla="*/ 96 h 314"/>
                <a:gd name="T12" fmla="*/ 50 w 55"/>
                <a:gd name="T13" fmla="*/ 149 h 314"/>
                <a:gd name="T14" fmla="*/ 49 w 55"/>
                <a:gd name="T15" fmla="*/ 190 h 314"/>
                <a:gd name="T16" fmla="*/ 0 w 55"/>
                <a:gd name="T17" fmla="*/ 142 h 314"/>
                <a:gd name="T18" fmla="*/ 49 w 55"/>
                <a:gd name="T19" fmla="*/ 204 h 314"/>
                <a:gd name="T20" fmla="*/ 44 w 55"/>
                <a:gd name="T21" fmla="*/ 314 h 314"/>
                <a:gd name="T22" fmla="*/ 55 w 55"/>
                <a:gd name="T23" fmla="*/ 314 h 314"/>
                <a:gd name="T24" fmla="*/ 55 w 55"/>
                <a:gd name="T25" fmla="*/ 18 h 314"/>
                <a:gd name="T26" fmla="*/ 55 w 55"/>
                <a:gd name="T27"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314">
                  <a:moveTo>
                    <a:pt x="55" y="0"/>
                  </a:moveTo>
                  <a:lnTo>
                    <a:pt x="52" y="86"/>
                  </a:lnTo>
                  <a:lnTo>
                    <a:pt x="25" y="61"/>
                  </a:lnTo>
                  <a:lnTo>
                    <a:pt x="51" y="96"/>
                  </a:lnTo>
                  <a:lnTo>
                    <a:pt x="50" y="135"/>
                  </a:lnTo>
                  <a:lnTo>
                    <a:pt x="10" y="96"/>
                  </a:lnTo>
                  <a:lnTo>
                    <a:pt x="50" y="149"/>
                  </a:lnTo>
                  <a:lnTo>
                    <a:pt x="49" y="190"/>
                  </a:lnTo>
                  <a:lnTo>
                    <a:pt x="0" y="142"/>
                  </a:lnTo>
                  <a:lnTo>
                    <a:pt x="49" y="204"/>
                  </a:lnTo>
                  <a:lnTo>
                    <a:pt x="44" y="314"/>
                  </a:lnTo>
                  <a:lnTo>
                    <a:pt x="55" y="314"/>
                  </a:lnTo>
                  <a:lnTo>
                    <a:pt x="55" y="18"/>
                  </a:lnTo>
                  <a:lnTo>
                    <a:pt x="55"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59" name="Freeform 50"/>
            <p:cNvSpPr/>
            <p:nvPr/>
          </p:nvSpPr>
          <p:spPr bwMode="auto">
            <a:xfrm>
              <a:off x="5950977" y="2897474"/>
              <a:ext cx="87313" cy="469901"/>
            </a:xfrm>
            <a:custGeom>
              <a:avLst/>
              <a:gdLst>
                <a:gd name="T0" fmla="*/ 5 w 55"/>
                <a:gd name="T1" fmla="*/ 187 h 296"/>
                <a:gd name="T2" fmla="*/ 55 w 55"/>
                <a:gd name="T3" fmla="*/ 124 h 296"/>
                <a:gd name="T4" fmla="*/ 5 w 55"/>
                <a:gd name="T5" fmla="*/ 173 h 296"/>
                <a:gd name="T6" fmla="*/ 4 w 55"/>
                <a:gd name="T7" fmla="*/ 132 h 296"/>
                <a:gd name="T8" fmla="*/ 45 w 55"/>
                <a:gd name="T9" fmla="*/ 78 h 296"/>
                <a:gd name="T10" fmla="*/ 4 w 55"/>
                <a:gd name="T11" fmla="*/ 118 h 296"/>
                <a:gd name="T12" fmla="*/ 2 w 55"/>
                <a:gd name="T13" fmla="*/ 78 h 296"/>
                <a:gd name="T14" fmla="*/ 28 w 55"/>
                <a:gd name="T15" fmla="*/ 42 h 296"/>
                <a:gd name="T16" fmla="*/ 2 w 55"/>
                <a:gd name="T17" fmla="*/ 69 h 296"/>
                <a:gd name="T18" fmla="*/ 0 w 55"/>
                <a:gd name="T19" fmla="*/ 0 h 296"/>
                <a:gd name="T20" fmla="*/ 0 w 55"/>
                <a:gd name="T21" fmla="*/ 296 h 296"/>
                <a:gd name="T22" fmla="*/ 10 w 55"/>
                <a:gd name="T23" fmla="*/ 296 h 296"/>
                <a:gd name="T24" fmla="*/ 5 w 55"/>
                <a:gd name="T25" fmla="*/ 18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296">
                  <a:moveTo>
                    <a:pt x="5" y="187"/>
                  </a:moveTo>
                  <a:lnTo>
                    <a:pt x="55" y="124"/>
                  </a:lnTo>
                  <a:lnTo>
                    <a:pt x="5" y="173"/>
                  </a:lnTo>
                  <a:lnTo>
                    <a:pt x="4" y="132"/>
                  </a:lnTo>
                  <a:lnTo>
                    <a:pt x="45" y="78"/>
                  </a:lnTo>
                  <a:lnTo>
                    <a:pt x="4" y="118"/>
                  </a:lnTo>
                  <a:lnTo>
                    <a:pt x="2" y="78"/>
                  </a:lnTo>
                  <a:lnTo>
                    <a:pt x="28" y="42"/>
                  </a:lnTo>
                  <a:lnTo>
                    <a:pt x="2" y="69"/>
                  </a:lnTo>
                  <a:lnTo>
                    <a:pt x="0" y="0"/>
                  </a:lnTo>
                  <a:lnTo>
                    <a:pt x="0" y="296"/>
                  </a:lnTo>
                  <a:lnTo>
                    <a:pt x="10" y="296"/>
                  </a:lnTo>
                  <a:lnTo>
                    <a:pt x="5" y="187"/>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0" name="Freeform 51"/>
            <p:cNvSpPr/>
            <p:nvPr/>
          </p:nvSpPr>
          <p:spPr bwMode="auto">
            <a:xfrm>
              <a:off x="4971489" y="2333911"/>
              <a:ext cx="168275" cy="735014"/>
            </a:xfrm>
            <a:custGeom>
              <a:avLst/>
              <a:gdLst>
                <a:gd name="T0" fmla="*/ 106 w 106"/>
                <a:gd name="T1" fmla="*/ 0 h 463"/>
                <a:gd name="T2" fmla="*/ 0 w 106"/>
                <a:gd name="T3" fmla="*/ 463 h 463"/>
                <a:gd name="T4" fmla="*/ 106 w 106"/>
                <a:gd name="T5" fmla="*/ 463 h 463"/>
                <a:gd name="T6" fmla="*/ 106 w 106"/>
                <a:gd name="T7" fmla="*/ 0 h 463"/>
                <a:gd name="T8" fmla="*/ 106 w 106"/>
                <a:gd name="T9" fmla="*/ 0 h 463"/>
              </a:gdLst>
              <a:ahLst/>
              <a:cxnLst>
                <a:cxn ang="0">
                  <a:pos x="T0" y="T1"/>
                </a:cxn>
                <a:cxn ang="0">
                  <a:pos x="T2" y="T3"/>
                </a:cxn>
                <a:cxn ang="0">
                  <a:pos x="T4" y="T5"/>
                </a:cxn>
                <a:cxn ang="0">
                  <a:pos x="T6" y="T7"/>
                </a:cxn>
                <a:cxn ang="0">
                  <a:pos x="T8" y="T9"/>
                </a:cxn>
              </a:cxnLst>
              <a:rect l="0" t="0" r="r" b="b"/>
              <a:pathLst>
                <a:path w="106" h="463">
                  <a:moveTo>
                    <a:pt x="106" y="0"/>
                  </a:moveTo>
                  <a:lnTo>
                    <a:pt x="0" y="463"/>
                  </a:lnTo>
                  <a:lnTo>
                    <a:pt x="106" y="463"/>
                  </a:lnTo>
                  <a:lnTo>
                    <a:pt x="106" y="0"/>
                  </a:lnTo>
                  <a:lnTo>
                    <a:pt x="106"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1" name="Freeform 52"/>
            <p:cNvSpPr/>
            <p:nvPr/>
          </p:nvSpPr>
          <p:spPr bwMode="auto">
            <a:xfrm>
              <a:off x="5139764" y="2333911"/>
              <a:ext cx="171450" cy="735014"/>
            </a:xfrm>
            <a:custGeom>
              <a:avLst/>
              <a:gdLst>
                <a:gd name="T0" fmla="*/ 0 w 108"/>
                <a:gd name="T1" fmla="*/ 0 h 463"/>
                <a:gd name="T2" fmla="*/ 0 w 108"/>
                <a:gd name="T3" fmla="*/ 463 h 463"/>
                <a:gd name="T4" fmla="*/ 108 w 108"/>
                <a:gd name="T5" fmla="*/ 463 h 463"/>
                <a:gd name="T6" fmla="*/ 0 w 108"/>
                <a:gd name="T7" fmla="*/ 0 h 463"/>
              </a:gdLst>
              <a:ahLst/>
              <a:cxnLst>
                <a:cxn ang="0">
                  <a:pos x="T0" y="T1"/>
                </a:cxn>
                <a:cxn ang="0">
                  <a:pos x="T2" y="T3"/>
                </a:cxn>
                <a:cxn ang="0">
                  <a:pos x="T4" y="T5"/>
                </a:cxn>
                <a:cxn ang="0">
                  <a:pos x="T6" y="T7"/>
                </a:cxn>
              </a:cxnLst>
              <a:rect l="0" t="0" r="r" b="b"/>
              <a:pathLst>
                <a:path w="108" h="463">
                  <a:moveTo>
                    <a:pt x="0" y="0"/>
                  </a:moveTo>
                  <a:lnTo>
                    <a:pt x="0" y="463"/>
                  </a:lnTo>
                  <a:lnTo>
                    <a:pt x="108"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2" name="Freeform 53"/>
            <p:cNvSpPr/>
            <p:nvPr/>
          </p:nvSpPr>
          <p:spPr bwMode="auto">
            <a:xfrm>
              <a:off x="5030227" y="2584736"/>
              <a:ext cx="109538" cy="625476"/>
            </a:xfrm>
            <a:custGeom>
              <a:avLst/>
              <a:gdLst>
                <a:gd name="T0" fmla="*/ 69 w 69"/>
                <a:gd name="T1" fmla="*/ 0 h 394"/>
                <a:gd name="T2" fmla="*/ 65 w 69"/>
                <a:gd name="T3" fmla="*/ 108 h 394"/>
                <a:gd name="T4" fmla="*/ 33 w 69"/>
                <a:gd name="T5" fmla="*/ 76 h 394"/>
                <a:gd name="T6" fmla="*/ 65 w 69"/>
                <a:gd name="T7" fmla="*/ 121 h 394"/>
                <a:gd name="T8" fmla="*/ 64 w 69"/>
                <a:gd name="T9" fmla="*/ 170 h 394"/>
                <a:gd name="T10" fmla="*/ 13 w 69"/>
                <a:gd name="T11" fmla="*/ 120 h 394"/>
                <a:gd name="T12" fmla="*/ 63 w 69"/>
                <a:gd name="T13" fmla="*/ 187 h 394"/>
                <a:gd name="T14" fmla="*/ 61 w 69"/>
                <a:gd name="T15" fmla="*/ 239 h 394"/>
                <a:gd name="T16" fmla="*/ 0 w 69"/>
                <a:gd name="T17" fmla="*/ 179 h 394"/>
                <a:gd name="T18" fmla="*/ 61 w 69"/>
                <a:gd name="T19" fmla="*/ 256 h 394"/>
                <a:gd name="T20" fmla="*/ 56 w 69"/>
                <a:gd name="T21" fmla="*/ 394 h 394"/>
                <a:gd name="T22" fmla="*/ 69 w 69"/>
                <a:gd name="T23" fmla="*/ 394 h 394"/>
                <a:gd name="T24" fmla="*/ 69 w 69"/>
                <a:gd name="T25" fmla="*/ 23 h 394"/>
                <a:gd name="T26" fmla="*/ 69 w 69"/>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394">
                  <a:moveTo>
                    <a:pt x="69" y="0"/>
                  </a:moveTo>
                  <a:lnTo>
                    <a:pt x="65" y="108"/>
                  </a:lnTo>
                  <a:lnTo>
                    <a:pt x="33" y="76"/>
                  </a:lnTo>
                  <a:lnTo>
                    <a:pt x="65" y="121"/>
                  </a:lnTo>
                  <a:lnTo>
                    <a:pt x="64" y="170"/>
                  </a:lnTo>
                  <a:lnTo>
                    <a:pt x="13" y="120"/>
                  </a:lnTo>
                  <a:lnTo>
                    <a:pt x="63" y="187"/>
                  </a:lnTo>
                  <a:lnTo>
                    <a:pt x="61" y="239"/>
                  </a:lnTo>
                  <a:lnTo>
                    <a:pt x="0" y="179"/>
                  </a:lnTo>
                  <a:lnTo>
                    <a:pt x="61" y="256"/>
                  </a:lnTo>
                  <a:lnTo>
                    <a:pt x="56" y="394"/>
                  </a:lnTo>
                  <a:lnTo>
                    <a:pt x="69" y="394"/>
                  </a:lnTo>
                  <a:lnTo>
                    <a:pt x="69"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3" name="Freeform 54"/>
            <p:cNvSpPr/>
            <p:nvPr/>
          </p:nvSpPr>
          <p:spPr bwMode="auto">
            <a:xfrm>
              <a:off x="5139764" y="2621249"/>
              <a:ext cx="111125" cy="588963"/>
            </a:xfrm>
            <a:custGeom>
              <a:avLst/>
              <a:gdLst>
                <a:gd name="T0" fmla="*/ 8 w 70"/>
                <a:gd name="T1" fmla="*/ 235 h 371"/>
                <a:gd name="T2" fmla="*/ 70 w 70"/>
                <a:gd name="T3" fmla="*/ 156 h 371"/>
                <a:gd name="T4" fmla="*/ 6 w 70"/>
                <a:gd name="T5" fmla="*/ 217 h 371"/>
                <a:gd name="T6" fmla="*/ 5 w 70"/>
                <a:gd name="T7" fmla="*/ 166 h 371"/>
                <a:gd name="T8" fmla="*/ 58 w 70"/>
                <a:gd name="T9" fmla="*/ 97 h 371"/>
                <a:gd name="T10" fmla="*/ 5 w 70"/>
                <a:gd name="T11" fmla="*/ 148 h 371"/>
                <a:gd name="T12" fmla="*/ 4 w 70"/>
                <a:gd name="T13" fmla="*/ 97 h 371"/>
                <a:gd name="T14" fmla="*/ 35 w 70"/>
                <a:gd name="T15" fmla="*/ 52 h 371"/>
                <a:gd name="T16" fmla="*/ 3 w 70"/>
                <a:gd name="T17" fmla="*/ 87 h 371"/>
                <a:gd name="T18" fmla="*/ 0 w 70"/>
                <a:gd name="T19" fmla="*/ 0 h 371"/>
                <a:gd name="T20" fmla="*/ 0 w 70"/>
                <a:gd name="T21" fmla="*/ 371 h 371"/>
                <a:gd name="T22" fmla="*/ 13 w 70"/>
                <a:gd name="T23" fmla="*/ 371 h 371"/>
                <a:gd name="T24" fmla="*/ 8 w 70"/>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371">
                  <a:moveTo>
                    <a:pt x="8" y="235"/>
                  </a:moveTo>
                  <a:lnTo>
                    <a:pt x="70" y="156"/>
                  </a:lnTo>
                  <a:lnTo>
                    <a:pt x="6" y="217"/>
                  </a:lnTo>
                  <a:lnTo>
                    <a:pt x="5" y="166"/>
                  </a:lnTo>
                  <a:lnTo>
                    <a:pt x="58" y="97"/>
                  </a:lnTo>
                  <a:lnTo>
                    <a:pt x="5" y="148"/>
                  </a:lnTo>
                  <a:lnTo>
                    <a:pt x="4" y="97"/>
                  </a:lnTo>
                  <a:lnTo>
                    <a:pt x="35" y="52"/>
                  </a:lnTo>
                  <a:lnTo>
                    <a:pt x="3" y="87"/>
                  </a:lnTo>
                  <a:lnTo>
                    <a:pt x="0" y="0"/>
                  </a:lnTo>
                  <a:lnTo>
                    <a:pt x="0" y="371"/>
                  </a:lnTo>
                  <a:lnTo>
                    <a:pt x="13" y="371"/>
                  </a:lnTo>
                  <a:lnTo>
                    <a:pt x="8" y="235"/>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4" name="Freeform 55"/>
            <p:cNvSpPr/>
            <p:nvPr/>
          </p:nvSpPr>
          <p:spPr bwMode="auto">
            <a:xfrm>
              <a:off x="4511114" y="2264061"/>
              <a:ext cx="171450" cy="735014"/>
            </a:xfrm>
            <a:custGeom>
              <a:avLst/>
              <a:gdLst>
                <a:gd name="T0" fmla="*/ 108 w 108"/>
                <a:gd name="T1" fmla="*/ 0 h 463"/>
                <a:gd name="T2" fmla="*/ 0 w 108"/>
                <a:gd name="T3" fmla="*/ 463 h 463"/>
                <a:gd name="T4" fmla="*/ 108 w 108"/>
                <a:gd name="T5" fmla="*/ 463 h 463"/>
                <a:gd name="T6" fmla="*/ 108 w 108"/>
                <a:gd name="T7" fmla="*/ 0 h 463"/>
                <a:gd name="T8" fmla="*/ 108 w 108"/>
                <a:gd name="T9" fmla="*/ 0 h 463"/>
              </a:gdLst>
              <a:ahLst/>
              <a:cxnLst>
                <a:cxn ang="0">
                  <a:pos x="T0" y="T1"/>
                </a:cxn>
                <a:cxn ang="0">
                  <a:pos x="T2" y="T3"/>
                </a:cxn>
                <a:cxn ang="0">
                  <a:pos x="T4" y="T5"/>
                </a:cxn>
                <a:cxn ang="0">
                  <a:pos x="T6" y="T7"/>
                </a:cxn>
                <a:cxn ang="0">
                  <a:pos x="T8" y="T9"/>
                </a:cxn>
              </a:cxnLst>
              <a:rect l="0" t="0" r="r" b="b"/>
              <a:pathLst>
                <a:path w="108" h="463">
                  <a:moveTo>
                    <a:pt x="108" y="0"/>
                  </a:moveTo>
                  <a:lnTo>
                    <a:pt x="0" y="463"/>
                  </a:lnTo>
                  <a:lnTo>
                    <a:pt x="108" y="463"/>
                  </a:lnTo>
                  <a:lnTo>
                    <a:pt x="108" y="0"/>
                  </a:lnTo>
                  <a:lnTo>
                    <a:pt x="108" y="0"/>
                  </a:lnTo>
                  <a:close/>
                </a:path>
              </a:pathLst>
            </a:custGeom>
            <a:solidFill>
              <a:srgbClr val="9EA4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5" name="Freeform 56"/>
            <p:cNvSpPr/>
            <p:nvPr/>
          </p:nvSpPr>
          <p:spPr bwMode="auto">
            <a:xfrm>
              <a:off x="4682564" y="2264061"/>
              <a:ext cx="168275" cy="735014"/>
            </a:xfrm>
            <a:custGeom>
              <a:avLst/>
              <a:gdLst>
                <a:gd name="T0" fmla="*/ 0 w 106"/>
                <a:gd name="T1" fmla="*/ 0 h 463"/>
                <a:gd name="T2" fmla="*/ 0 w 106"/>
                <a:gd name="T3" fmla="*/ 463 h 463"/>
                <a:gd name="T4" fmla="*/ 106 w 106"/>
                <a:gd name="T5" fmla="*/ 463 h 463"/>
                <a:gd name="T6" fmla="*/ 0 w 106"/>
                <a:gd name="T7" fmla="*/ 0 h 463"/>
              </a:gdLst>
              <a:ahLst/>
              <a:cxnLst>
                <a:cxn ang="0">
                  <a:pos x="T0" y="T1"/>
                </a:cxn>
                <a:cxn ang="0">
                  <a:pos x="T2" y="T3"/>
                </a:cxn>
                <a:cxn ang="0">
                  <a:pos x="T4" y="T5"/>
                </a:cxn>
                <a:cxn ang="0">
                  <a:pos x="T6" y="T7"/>
                </a:cxn>
              </a:cxnLst>
              <a:rect l="0" t="0" r="r" b="b"/>
              <a:pathLst>
                <a:path w="106" h="463">
                  <a:moveTo>
                    <a:pt x="0" y="0"/>
                  </a:moveTo>
                  <a:lnTo>
                    <a:pt x="0" y="463"/>
                  </a:lnTo>
                  <a:lnTo>
                    <a:pt x="106"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6" name="Freeform 57"/>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7" name="Freeform 58"/>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8" name="Freeform 59"/>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69" name="Freeform 60"/>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0" name="Freeform 61"/>
            <p:cNvSpPr/>
            <p:nvPr/>
          </p:nvSpPr>
          <p:spPr bwMode="auto">
            <a:xfrm>
              <a:off x="6050989" y="2903824"/>
              <a:ext cx="758825" cy="706439"/>
            </a:xfrm>
            <a:custGeom>
              <a:avLst/>
              <a:gdLst>
                <a:gd name="T0" fmla="*/ 349 w 382"/>
                <a:gd name="T1" fmla="*/ 0 h 355"/>
                <a:gd name="T2" fmla="*/ 0 w 382"/>
                <a:gd name="T3" fmla="*/ 354 h 355"/>
                <a:gd name="T4" fmla="*/ 141 w 382"/>
                <a:gd name="T5" fmla="*/ 355 h 355"/>
                <a:gd name="T6" fmla="*/ 382 w 382"/>
                <a:gd name="T7" fmla="*/ 22 h 355"/>
                <a:gd name="T8" fmla="*/ 349 w 382"/>
                <a:gd name="T9" fmla="*/ 0 h 355"/>
              </a:gdLst>
              <a:ahLst/>
              <a:cxnLst>
                <a:cxn ang="0">
                  <a:pos x="T0" y="T1"/>
                </a:cxn>
                <a:cxn ang="0">
                  <a:pos x="T2" y="T3"/>
                </a:cxn>
                <a:cxn ang="0">
                  <a:pos x="T4" y="T5"/>
                </a:cxn>
                <a:cxn ang="0">
                  <a:pos x="T6" y="T7"/>
                </a:cxn>
                <a:cxn ang="0">
                  <a:pos x="T8" y="T9"/>
                </a:cxn>
              </a:cxnLst>
              <a:rect l="0" t="0" r="r" b="b"/>
              <a:pathLst>
                <a:path w="382" h="355">
                  <a:moveTo>
                    <a:pt x="349" y="0"/>
                  </a:moveTo>
                  <a:cubicBezTo>
                    <a:pt x="215" y="26"/>
                    <a:pt x="57" y="193"/>
                    <a:pt x="0" y="354"/>
                  </a:cubicBezTo>
                  <a:cubicBezTo>
                    <a:pt x="141" y="355"/>
                    <a:pt x="141" y="355"/>
                    <a:pt x="141" y="355"/>
                  </a:cubicBezTo>
                  <a:cubicBezTo>
                    <a:pt x="189" y="220"/>
                    <a:pt x="260" y="100"/>
                    <a:pt x="382" y="22"/>
                  </a:cubicBezTo>
                  <a:cubicBezTo>
                    <a:pt x="365" y="11"/>
                    <a:pt x="367" y="12"/>
                    <a:pt x="349" y="0"/>
                  </a:cubicBezTo>
                  <a:close/>
                </a:path>
              </a:pathLst>
            </a:custGeom>
            <a:solidFill>
              <a:srgbClr val="318B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1" name="Freeform 62"/>
            <p:cNvSpPr/>
            <p:nvPr/>
          </p:nvSpPr>
          <p:spPr bwMode="auto">
            <a:xfrm>
              <a:off x="1904439" y="2935574"/>
              <a:ext cx="3789363" cy="769939"/>
            </a:xfrm>
            <a:custGeom>
              <a:avLst/>
              <a:gdLst>
                <a:gd name="T0" fmla="*/ 1906 w 1906"/>
                <a:gd name="T1" fmla="*/ 387 h 387"/>
                <a:gd name="T2" fmla="*/ 0 w 1906"/>
                <a:gd name="T3" fmla="*/ 387 h 387"/>
                <a:gd name="T4" fmla="*/ 953 w 1906"/>
                <a:gd name="T5" fmla="*/ 0 h 387"/>
                <a:gd name="T6" fmla="*/ 1906 w 1906"/>
                <a:gd name="T7" fmla="*/ 387 h 387"/>
              </a:gdLst>
              <a:ahLst/>
              <a:cxnLst>
                <a:cxn ang="0">
                  <a:pos x="T0" y="T1"/>
                </a:cxn>
                <a:cxn ang="0">
                  <a:pos x="T2" y="T3"/>
                </a:cxn>
                <a:cxn ang="0">
                  <a:pos x="T4" y="T5"/>
                </a:cxn>
                <a:cxn ang="0">
                  <a:pos x="T6" y="T7"/>
                </a:cxn>
              </a:cxnLst>
              <a:rect l="0" t="0" r="r" b="b"/>
              <a:pathLst>
                <a:path w="1906" h="387">
                  <a:moveTo>
                    <a:pt x="1906" y="387"/>
                  </a:moveTo>
                  <a:cubicBezTo>
                    <a:pt x="0" y="387"/>
                    <a:pt x="0" y="387"/>
                    <a:pt x="0" y="387"/>
                  </a:cubicBezTo>
                  <a:cubicBezTo>
                    <a:pt x="0" y="387"/>
                    <a:pt x="427" y="0"/>
                    <a:pt x="953" y="0"/>
                  </a:cubicBezTo>
                  <a:cubicBezTo>
                    <a:pt x="1480" y="0"/>
                    <a:pt x="1906" y="387"/>
                    <a:pt x="1906" y="387"/>
                  </a:cubicBezTo>
                </a:path>
              </a:pathLst>
            </a:custGeom>
            <a:solidFill>
              <a:srgbClr val="C7CB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2" name="Freeform 63"/>
            <p:cNvSpPr/>
            <p:nvPr/>
          </p:nvSpPr>
          <p:spPr bwMode="auto">
            <a:xfrm>
              <a:off x="1904439" y="2937162"/>
              <a:ext cx="1811338" cy="768351"/>
            </a:xfrm>
            <a:custGeom>
              <a:avLst/>
              <a:gdLst>
                <a:gd name="T0" fmla="*/ 911 w 911"/>
                <a:gd name="T1" fmla="*/ 0 h 386"/>
                <a:gd name="T2" fmla="*/ 0 w 911"/>
                <a:gd name="T3" fmla="*/ 386 h 386"/>
                <a:gd name="T4" fmla="*/ 598 w 911"/>
                <a:gd name="T5" fmla="*/ 386 h 386"/>
                <a:gd name="T6" fmla="*/ 688 w 911"/>
                <a:gd name="T7" fmla="*/ 223 h 386"/>
                <a:gd name="T8" fmla="*/ 911 w 911"/>
                <a:gd name="T9" fmla="*/ 0 h 386"/>
              </a:gdLst>
              <a:ahLst/>
              <a:cxnLst>
                <a:cxn ang="0">
                  <a:pos x="T0" y="T1"/>
                </a:cxn>
                <a:cxn ang="0">
                  <a:pos x="T2" y="T3"/>
                </a:cxn>
                <a:cxn ang="0">
                  <a:pos x="T4" y="T5"/>
                </a:cxn>
                <a:cxn ang="0">
                  <a:pos x="T6" y="T7"/>
                </a:cxn>
                <a:cxn ang="0">
                  <a:pos x="T8" y="T9"/>
                </a:cxn>
              </a:cxnLst>
              <a:rect l="0" t="0" r="r" b="b"/>
              <a:pathLst>
                <a:path w="911" h="386">
                  <a:moveTo>
                    <a:pt x="911" y="0"/>
                  </a:moveTo>
                  <a:cubicBezTo>
                    <a:pt x="404" y="19"/>
                    <a:pt x="0" y="386"/>
                    <a:pt x="0" y="386"/>
                  </a:cubicBezTo>
                  <a:cubicBezTo>
                    <a:pt x="598" y="386"/>
                    <a:pt x="598" y="386"/>
                    <a:pt x="598" y="386"/>
                  </a:cubicBezTo>
                  <a:cubicBezTo>
                    <a:pt x="623" y="330"/>
                    <a:pt x="653" y="276"/>
                    <a:pt x="688" y="223"/>
                  </a:cubicBezTo>
                  <a:cubicBezTo>
                    <a:pt x="750" y="133"/>
                    <a:pt x="825" y="60"/>
                    <a:pt x="911" y="0"/>
                  </a:cubicBezTo>
                  <a:close/>
                </a:path>
              </a:pathLst>
            </a:custGeom>
            <a:solidFill>
              <a:srgbClr val="C7CB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3" name="Freeform 64"/>
            <p:cNvSpPr/>
            <p:nvPr/>
          </p:nvSpPr>
          <p:spPr bwMode="auto">
            <a:xfrm>
              <a:off x="3093477" y="2935574"/>
              <a:ext cx="1911350" cy="769939"/>
            </a:xfrm>
            <a:custGeom>
              <a:avLst/>
              <a:gdLst>
                <a:gd name="T0" fmla="*/ 961 w 961"/>
                <a:gd name="T1" fmla="*/ 157 h 387"/>
                <a:gd name="T2" fmla="*/ 355 w 961"/>
                <a:gd name="T3" fmla="*/ 0 h 387"/>
                <a:gd name="T4" fmla="*/ 313 w 961"/>
                <a:gd name="T5" fmla="*/ 1 h 387"/>
                <a:gd name="T6" fmla="*/ 90 w 961"/>
                <a:gd name="T7" fmla="*/ 224 h 387"/>
                <a:gd name="T8" fmla="*/ 0 w 961"/>
                <a:gd name="T9" fmla="*/ 387 h 387"/>
                <a:gd name="T10" fmla="*/ 805 w 961"/>
                <a:gd name="T11" fmla="*/ 387 h 387"/>
                <a:gd name="T12" fmla="*/ 961 w 961"/>
                <a:gd name="T13" fmla="*/ 157 h 387"/>
              </a:gdLst>
              <a:ahLst/>
              <a:cxnLst>
                <a:cxn ang="0">
                  <a:pos x="T0" y="T1"/>
                </a:cxn>
                <a:cxn ang="0">
                  <a:pos x="T2" y="T3"/>
                </a:cxn>
                <a:cxn ang="0">
                  <a:pos x="T4" y="T5"/>
                </a:cxn>
                <a:cxn ang="0">
                  <a:pos x="T6" y="T7"/>
                </a:cxn>
                <a:cxn ang="0">
                  <a:pos x="T8" y="T9"/>
                </a:cxn>
                <a:cxn ang="0">
                  <a:pos x="T10" y="T11"/>
                </a:cxn>
                <a:cxn ang="0">
                  <a:pos x="T12" y="T13"/>
                </a:cxn>
              </a:cxnLst>
              <a:rect l="0" t="0" r="r" b="b"/>
              <a:pathLst>
                <a:path w="961" h="387">
                  <a:moveTo>
                    <a:pt x="961" y="157"/>
                  </a:moveTo>
                  <a:cubicBezTo>
                    <a:pt x="796" y="73"/>
                    <a:pt x="585" y="0"/>
                    <a:pt x="355" y="0"/>
                  </a:cubicBezTo>
                  <a:cubicBezTo>
                    <a:pt x="341" y="0"/>
                    <a:pt x="327" y="0"/>
                    <a:pt x="313" y="1"/>
                  </a:cubicBezTo>
                  <a:cubicBezTo>
                    <a:pt x="227" y="61"/>
                    <a:pt x="152" y="134"/>
                    <a:pt x="90" y="224"/>
                  </a:cubicBezTo>
                  <a:cubicBezTo>
                    <a:pt x="55" y="277"/>
                    <a:pt x="25" y="331"/>
                    <a:pt x="0" y="387"/>
                  </a:cubicBezTo>
                  <a:cubicBezTo>
                    <a:pt x="805" y="387"/>
                    <a:pt x="805" y="387"/>
                    <a:pt x="805" y="387"/>
                  </a:cubicBezTo>
                  <a:cubicBezTo>
                    <a:pt x="838" y="296"/>
                    <a:pt x="880" y="209"/>
                    <a:pt x="961" y="157"/>
                  </a:cubicBezTo>
                </a:path>
              </a:pathLst>
            </a:custGeom>
            <a:solidFill>
              <a:srgbClr val="754C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4" name="Freeform 65"/>
            <p:cNvSpPr/>
            <p:nvPr/>
          </p:nvSpPr>
          <p:spPr bwMode="auto">
            <a:xfrm>
              <a:off x="4693677" y="3248312"/>
              <a:ext cx="1000125" cy="457201"/>
            </a:xfrm>
            <a:custGeom>
              <a:avLst/>
              <a:gdLst>
                <a:gd name="T0" fmla="*/ 156 w 503"/>
                <a:gd name="T1" fmla="*/ 0 h 230"/>
                <a:gd name="T2" fmla="*/ 0 w 503"/>
                <a:gd name="T3" fmla="*/ 230 h 230"/>
                <a:gd name="T4" fmla="*/ 503 w 503"/>
                <a:gd name="T5" fmla="*/ 230 h 230"/>
                <a:gd name="T6" fmla="*/ 156 w 503"/>
                <a:gd name="T7" fmla="*/ 0 h 230"/>
              </a:gdLst>
              <a:ahLst/>
              <a:cxnLst>
                <a:cxn ang="0">
                  <a:pos x="T0" y="T1"/>
                </a:cxn>
                <a:cxn ang="0">
                  <a:pos x="T2" y="T3"/>
                </a:cxn>
                <a:cxn ang="0">
                  <a:pos x="T4" y="T5"/>
                </a:cxn>
                <a:cxn ang="0">
                  <a:pos x="T6" y="T7"/>
                </a:cxn>
              </a:cxnLst>
              <a:rect l="0" t="0" r="r" b="b"/>
              <a:pathLst>
                <a:path w="503" h="230">
                  <a:moveTo>
                    <a:pt x="156" y="0"/>
                  </a:moveTo>
                  <a:cubicBezTo>
                    <a:pt x="75" y="52"/>
                    <a:pt x="33" y="139"/>
                    <a:pt x="0" y="230"/>
                  </a:cubicBezTo>
                  <a:cubicBezTo>
                    <a:pt x="503" y="230"/>
                    <a:pt x="503" y="230"/>
                    <a:pt x="503" y="230"/>
                  </a:cubicBezTo>
                  <a:cubicBezTo>
                    <a:pt x="503" y="230"/>
                    <a:pt x="368" y="107"/>
                    <a:pt x="156" y="0"/>
                  </a:cubicBezTo>
                  <a:close/>
                </a:path>
              </a:pathLst>
            </a:custGeom>
            <a:solidFill>
              <a:srgbClr val="C7CB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5" name="Freeform 66"/>
            <p:cNvSpPr/>
            <p:nvPr/>
          </p:nvSpPr>
          <p:spPr bwMode="auto">
            <a:xfrm>
              <a:off x="4476189" y="3191162"/>
              <a:ext cx="420688" cy="514351"/>
            </a:xfrm>
            <a:custGeom>
              <a:avLst/>
              <a:gdLst>
                <a:gd name="T0" fmla="*/ 206 w 212"/>
                <a:gd name="T1" fmla="*/ 0 h 259"/>
                <a:gd name="T2" fmla="*/ 192 w 212"/>
                <a:gd name="T3" fmla="*/ 6 h 259"/>
                <a:gd name="T4" fmla="*/ 172 w 212"/>
                <a:gd name="T5" fmla="*/ 17 h 259"/>
                <a:gd name="T6" fmla="*/ 147 w 212"/>
                <a:gd name="T7" fmla="*/ 33 h 259"/>
                <a:gd name="T8" fmla="*/ 120 w 212"/>
                <a:gd name="T9" fmla="*/ 55 h 259"/>
                <a:gd name="T10" fmla="*/ 92 w 212"/>
                <a:gd name="T11" fmla="*/ 83 h 259"/>
                <a:gd name="T12" fmla="*/ 85 w 212"/>
                <a:gd name="T13" fmla="*/ 91 h 259"/>
                <a:gd name="T14" fmla="*/ 78 w 212"/>
                <a:gd name="T15" fmla="*/ 99 h 259"/>
                <a:gd name="T16" fmla="*/ 65 w 212"/>
                <a:gd name="T17" fmla="*/ 117 h 259"/>
                <a:gd name="T18" fmla="*/ 53 w 212"/>
                <a:gd name="T19" fmla="*/ 135 h 259"/>
                <a:gd name="T20" fmla="*/ 42 w 212"/>
                <a:gd name="T21" fmla="*/ 154 h 259"/>
                <a:gd name="T22" fmla="*/ 32 w 212"/>
                <a:gd name="T23" fmla="*/ 173 h 259"/>
                <a:gd name="T24" fmla="*/ 22 w 212"/>
                <a:gd name="T25" fmla="*/ 193 h 259"/>
                <a:gd name="T26" fmla="*/ 13 w 212"/>
                <a:gd name="T27" fmla="*/ 213 h 259"/>
                <a:gd name="T28" fmla="*/ 6 w 212"/>
                <a:gd name="T29" fmla="*/ 233 h 259"/>
                <a:gd name="T30" fmla="*/ 1 w 212"/>
                <a:gd name="T31" fmla="*/ 252 h 259"/>
                <a:gd name="T32" fmla="*/ 0 w 212"/>
                <a:gd name="T33" fmla="*/ 259 h 259"/>
                <a:gd name="T34" fmla="*/ 46 w 212"/>
                <a:gd name="T35" fmla="*/ 259 h 259"/>
                <a:gd name="T36" fmla="*/ 50 w 212"/>
                <a:gd name="T37" fmla="*/ 246 h 259"/>
                <a:gd name="T38" fmla="*/ 55 w 212"/>
                <a:gd name="T39" fmla="*/ 227 h 259"/>
                <a:gd name="T40" fmla="*/ 60 w 212"/>
                <a:gd name="T41" fmla="*/ 208 h 259"/>
                <a:gd name="T42" fmla="*/ 74 w 212"/>
                <a:gd name="T43" fmla="*/ 170 h 259"/>
                <a:gd name="T44" fmla="*/ 82 w 212"/>
                <a:gd name="T45" fmla="*/ 151 h 259"/>
                <a:gd name="T46" fmla="*/ 92 w 212"/>
                <a:gd name="T47" fmla="*/ 133 h 259"/>
                <a:gd name="T48" fmla="*/ 102 w 212"/>
                <a:gd name="T49" fmla="*/ 116 h 259"/>
                <a:gd name="T50" fmla="*/ 107 w 212"/>
                <a:gd name="T51" fmla="*/ 107 h 259"/>
                <a:gd name="T52" fmla="*/ 112 w 212"/>
                <a:gd name="T53" fmla="*/ 99 h 259"/>
                <a:gd name="T54" fmla="*/ 123 w 212"/>
                <a:gd name="T55" fmla="*/ 84 h 259"/>
                <a:gd name="T56" fmla="*/ 135 w 212"/>
                <a:gd name="T57" fmla="*/ 70 h 259"/>
                <a:gd name="T58" fmla="*/ 157 w 212"/>
                <a:gd name="T59" fmla="*/ 45 h 259"/>
                <a:gd name="T60" fmla="*/ 178 w 212"/>
                <a:gd name="T61" fmla="*/ 26 h 259"/>
                <a:gd name="T62" fmla="*/ 196 w 212"/>
                <a:gd name="T63" fmla="*/ 13 h 259"/>
                <a:gd name="T64" fmla="*/ 212 w 212"/>
                <a:gd name="T65" fmla="*/ 3 h 259"/>
                <a:gd name="T66" fmla="*/ 212 w 212"/>
                <a:gd name="T67" fmla="*/ 3 h 259"/>
                <a:gd name="T68" fmla="*/ 206 w 212"/>
                <a:gd name="T6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2" h="259">
                  <a:moveTo>
                    <a:pt x="206" y="0"/>
                  </a:moveTo>
                  <a:cubicBezTo>
                    <a:pt x="203" y="1"/>
                    <a:pt x="198" y="3"/>
                    <a:pt x="192" y="6"/>
                  </a:cubicBezTo>
                  <a:cubicBezTo>
                    <a:pt x="186" y="9"/>
                    <a:pt x="179" y="12"/>
                    <a:pt x="172" y="17"/>
                  </a:cubicBezTo>
                  <a:cubicBezTo>
                    <a:pt x="164" y="21"/>
                    <a:pt x="156" y="27"/>
                    <a:pt x="147" y="33"/>
                  </a:cubicBezTo>
                  <a:cubicBezTo>
                    <a:pt x="138" y="40"/>
                    <a:pt x="129" y="47"/>
                    <a:pt x="120" y="55"/>
                  </a:cubicBezTo>
                  <a:cubicBezTo>
                    <a:pt x="110" y="64"/>
                    <a:pt x="101" y="73"/>
                    <a:pt x="92" y="83"/>
                  </a:cubicBezTo>
                  <a:cubicBezTo>
                    <a:pt x="90" y="86"/>
                    <a:pt x="87" y="89"/>
                    <a:pt x="85" y="91"/>
                  </a:cubicBezTo>
                  <a:cubicBezTo>
                    <a:pt x="83" y="94"/>
                    <a:pt x="81" y="97"/>
                    <a:pt x="78" y="99"/>
                  </a:cubicBezTo>
                  <a:cubicBezTo>
                    <a:pt x="74" y="105"/>
                    <a:pt x="70" y="111"/>
                    <a:pt x="65" y="117"/>
                  </a:cubicBezTo>
                  <a:cubicBezTo>
                    <a:pt x="61" y="123"/>
                    <a:pt x="57" y="129"/>
                    <a:pt x="53" y="135"/>
                  </a:cubicBezTo>
                  <a:cubicBezTo>
                    <a:pt x="50" y="141"/>
                    <a:pt x="46" y="147"/>
                    <a:pt x="42" y="154"/>
                  </a:cubicBezTo>
                  <a:cubicBezTo>
                    <a:pt x="39" y="160"/>
                    <a:pt x="35" y="167"/>
                    <a:pt x="32" y="173"/>
                  </a:cubicBezTo>
                  <a:cubicBezTo>
                    <a:pt x="28" y="180"/>
                    <a:pt x="25" y="186"/>
                    <a:pt x="22" y="193"/>
                  </a:cubicBezTo>
                  <a:cubicBezTo>
                    <a:pt x="19" y="200"/>
                    <a:pt x="16" y="206"/>
                    <a:pt x="13" y="213"/>
                  </a:cubicBezTo>
                  <a:cubicBezTo>
                    <a:pt x="10" y="219"/>
                    <a:pt x="8" y="226"/>
                    <a:pt x="6" y="233"/>
                  </a:cubicBezTo>
                  <a:cubicBezTo>
                    <a:pt x="4" y="239"/>
                    <a:pt x="2" y="246"/>
                    <a:pt x="1" y="252"/>
                  </a:cubicBezTo>
                  <a:cubicBezTo>
                    <a:pt x="1" y="255"/>
                    <a:pt x="0" y="257"/>
                    <a:pt x="0" y="259"/>
                  </a:cubicBezTo>
                  <a:cubicBezTo>
                    <a:pt x="46" y="259"/>
                    <a:pt x="46" y="259"/>
                    <a:pt x="46" y="259"/>
                  </a:cubicBezTo>
                  <a:cubicBezTo>
                    <a:pt x="47" y="254"/>
                    <a:pt x="49" y="250"/>
                    <a:pt x="50" y="246"/>
                  </a:cubicBezTo>
                  <a:cubicBezTo>
                    <a:pt x="52" y="239"/>
                    <a:pt x="54" y="233"/>
                    <a:pt x="55" y="227"/>
                  </a:cubicBezTo>
                  <a:cubicBezTo>
                    <a:pt x="57" y="221"/>
                    <a:pt x="58" y="214"/>
                    <a:pt x="60" y="208"/>
                  </a:cubicBezTo>
                  <a:cubicBezTo>
                    <a:pt x="64" y="195"/>
                    <a:pt x="68" y="182"/>
                    <a:pt x="74" y="170"/>
                  </a:cubicBezTo>
                  <a:cubicBezTo>
                    <a:pt x="76" y="163"/>
                    <a:pt x="79" y="157"/>
                    <a:pt x="82" y="151"/>
                  </a:cubicBezTo>
                  <a:cubicBezTo>
                    <a:pt x="85" y="145"/>
                    <a:pt x="88" y="139"/>
                    <a:pt x="92" y="133"/>
                  </a:cubicBezTo>
                  <a:cubicBezTo>
                    <a:pt x="95" y="127"/>
                    <a:pt x="98" y="121"/>
                    <a:pt x="102" y="116"/>
                  </a:cubicBezTo>
                  <a:cubicBezTo>
                    <a:pt x="103" y="113"/>
                    <a:pt x="105" y="110"/>
                    <a:pt x="107" y="107"/>
                  </a:cubicBezTo>
                  <a:cubicBezTo>
                    <a:pt x="109" y="105"/>
                    <a:pt x="110" y="102"/>
                    <a:pt x="112" y="99"/>
                  </a:cubicBezTo>
                  <a:cubicBezTo>
                    <a:pt x="116" y="94"/>
                    <a:pt x="120" y="89"/>
                    <a:pt x="123" y="84"/>
                  </a:cubicBezTo>
                  <a:cubicBezTo>
                    <a:pt x="127" y="79"/>
                    <a:pt x="131" y="74"/>
                    <a:pt x="135" y="70"/>
                  </a:cubicBezTo>
                  <a:cubicBezTo>
                    <a:pt x="142" y="61"/>
                    <a:pt x="150" y="53"/>
                    <a:pt x="157" y="45"/>
                  </a:cubicBezTo>
                  <a:cubicBezTo>
                    <a:pt x="165" y="38"/>
                    <a:pt x="172" y="32"/>
                    <a:pt x="178" y="26"/>
                  </a:cubicBezTo>
                  <a:cubicBezTo>
                    <a:pt x="185" y="21"/>
                    <a:pt x="191" y="16"/>
                    <a:pt x="196" y="13"/>
                  </a:cubicBezTo>
                  <a:cubicBezTo>
                    <a:pt x="206" y="6"/>
                    <a:pt x="212" y="3"/>
                    <a:pt x="212" y="3"/>
                  </a:cubicBezTo>
                  <a:cubicBezTo>
                    <a:pt x="212" y="3"/>
                    <a:pt x="212" y="3"/>
                    <a:pt x="212" y="3"/>
                  </a:cubicBezTo>
                  <a:cubicBezTo>
                    <a:pt x="210" y="2"/>
                    <a:pt x="208" y="1"/>
                    <a:pt x="206"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6" name="Freeform 67"/>
            <p:cNvSpPr/>
            <p:nvPr/>
          </p:nvSpPr>
          <p:spPr bwMode="auto">
            <a:xfrm>
              <a:off x="4265052" y="3108612"/>
              <a:ext cx="436563" cy="596901"/>
            </a:xfrm>
            <a:custGeom>
              <a:avLst/>
              <a:gdLst>
                <a:gd name="T0" fmla="*/ 215 w 220"/>
                <a:gd name="T1" fmla="*/ 0 h 300"/>
                <a:gd name="T2" fmla="*/ 200 w 220"/>
                <a:gd name="T3" fmla="*/ 10 h 300"/>
                <a:gd name="T4" fmla="*/ 180 w 220"/>
                <a:gd name="T5" fmla="*/ 25 h 300"/>
                <a:gd name="T6" fmla="*/ 155 w 220"/>
                <a:gd name="T7" fmla="*/ 46 h 300"/>
                <a:gd name="T8" fmla="*/ 128 w 220"/>
                <a:gd name="T9" fmla="*/ 73 h 300"/>
                <a:gd name="T10" fmla="*/ 99 w 220"/>
                <a:gd name="T11" fmla="*/ 106 h 300"/>
                <a:gd name="T12" fmla="*/ 85 w 220"/>
                <a:gd name="T13" fmla="*/ 125 h 300"/>
                <a:gd name="T14" fmla="*/ 72 w 220"/>
                <a:gd name="T15" fmla="*/ 144 h 300"/>
                <a:gd name="T16" fmla="*/ 59 w 220"/>
                <a:gd name="T17" fmla="*/ 164 h 300"/>
                <a:gd name="T18" fmla="*/ 53 w 220"/>
                <a:gd name="T19" fmla="*/ 175 h 300"/>
                <a:gd name="T20" fmla="*/ 47 w 220"/>
                <a:gd name="T21" fmla="*/ 185 h 300"/>
                <a:gd name="T22" fmla="*/ 25 w 220"/>
                <a:gd name="T23" fmla="*/ 228 h 300"/>
                <a:gd name="T24" fmla="*/ 15 w 220"/>
                <a:gd name="T25" fmla="*/ 250 h 300"/>
                <a:gd name="T26" fmla="*/ 7 w 220"/>
                <a:gd name="T27" fmla="*/ 272 h 300"/>
                <a:gd name="T28" fmla="*/ 0 w 220"/>
                <a:gd name="T29" fmla="*/ 300 h 300"/>
                <a:gd name="T30" fmla="*/ 47 w 220"/>
                <a:gd name="T31" fmla="*/ 300 h 300"/>
                <a:gd name="T32" fmla="*/ 51 w 220"/>
                <a:gd name="T33" fmla="*/ 285 h 300"/>
                <a:gd name="T34" fmla="*/ 63 w 220"/>
                <a:gd name="T35" fmla="*/ 243 h 300"/>
                <a:gd name="T36" fmla="*/ 79 w 220"/>
                <a:gd name="T37" fmla="*/ 201 h 300"/>
                <a:gd name="T38" fmla="*/ 83 w 220"/>
                <a:gd name="T39" fmla="*/ 190 h 300"/>
                <a:gd name="T40" fmla="*/ 88 w 220"/>
                <a:gd name="T41" fmla="*/ 180 h 300"/>
                <a:gd name="T42" fmla="*/ 98 w 220"/>
                <a:gd name="T43" fmla="*/ 160 h 300"/>
                <a:gd name="T44" fmla="*/ 109 w 220"/>
                <a:gd name="T45" fmla="*/ 140 h 300"/>
                <a:gd name="T46" fmla="*/ 120 w 220"/>
                <a:gd name="T47" fmla="*/ 121 h 300"/>
                <a:gd name="T48" fmla="*/ 144 w 220"/>
                <a:gd name="T49" fmla="*/ 87 h 300"/>
                <a:gd name="T50" fmla="*/ 167 w 220"/>
                <a:gd name="T51" fmla="*/ 57 h 300"/>
                <a:gd name="T52" fmla="*/ 188 w 220"/>
                <a:gd name="T53" fmla="*/ 33 h 300"/>
                <a:gd name="T54" fmla="*/ 205 w 220"/>
                <a:gd name="T55" fmla="*/ 16 h 300"/>
                <a:gd name="T56" fmla="*/ 220 w 220"/>
                <a:gd name="T57" fmla="*/ 2 h 300"/>
                <a:gd name="T58" fmla="*/ 215 w 220"/>
                <a:gd name="T59"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300">
                  <a:moveTo>
                    <a:pt x="215" y="0"/>
                  </a:moveTo>
                  <a:cubicBezTo>
                    <a:pt x="212" y="2"/>
                    <a:pt x="207" y="5"/>
                    <a:pt x="200" y="10"/>
                  </a:cubicBezTo>
                  <a:cubicBezTo>
                    <a:pt x="195" y="14"/>
                    <a:pt x="188" y="19"/>
                    <a:pt x="180" y="25"/>
                  </a:cubicBezTo>
                  <a:cubicBezTo>
                    <a:pt x="173" y="31"/>
                    <a:pt x="164" y="38"/>
                    <a:pt x="155" y="46"/>
                  </a:cubicBezTo>
                  <a:cubicBezTo>
                    <a:pt x="146" y="54"/>
                    <a:pt x="137" y="63"/>
                    <a:pt x="128" y="73"/>
                  </a:cubicBezTo>
                  <a:cubicBezTo>
                    <a:pt x="118" y="83"/>
                    <a:pt x="109" y="94"/>
                    <a:pt x="99" y="106"/>
                  </a:cubicBezTo>
                  <a:cubicBezTo>
                    <a:pt x="95" y="112"/>
                    <a:pt x="90" y="118"/>
                    <a:pt x="85" y="125"/>
                  </a:cubicBezTo>
                  <a:cubicBezTo>
                    <a:pt x="81" y="131"/>
                    <a:pt x="76" y="137"/>
                    <a:pt x="72" y="144"/>
                  </a:cubicBezTo>
                  <a:cubicBezTo>
                    <a:pt x="68" y="151"/>
                    <a:pt x="63" y="157"/>
                    <a:pt x="59" y="164"/>
                  </a:cubicBezTo>
                  <a:cubicBezTo>
                    <a:pt x="53" y="175"/>
                    <a:pt x="53" y="175"/>
                    <a:pt x="53" y="175"/>
                  </a:cubicBezTo>
                  <a:cubicBezTo>
                    <a:pt x="47" y="185"/>
                    <a:pt x="47" y="185"/>
                    <a:pt x="47" y="185"/>
                  </a:cubicBezTo>
                  <a:cubicBezTo>
                    <a:pt x="39" y="199"/>
                    <a:pt x="32" y="214"/>
                    <a:pt x="25" y="228"/>
                  </a:cubicBezTo>
                  <a:cubicBezTo>
                    <a:pt x="21" y="236"/>
                    <a:pt x="18" y="243"/>
                    <a:pt x="15" y="250"/>
                  </a:cubicBezTo>
                  <a:cubicBezTo>
                    <a:pt x="12" y="257"/>
                    <a:pt x="10" y="265"/>
                    <a:pt x="7" y="272"/>
                  </a:cubicBezTo>
                  <a:cubicBezTo>
                    <a:pt x="4" y="281"/>
                    <a:pt x="2" y="291"/>
                    <a:pt x="0" y="300"/>
                  </a:cubicBezTo>
                  <a:cubicBezTo>
                    <a:pt x="47" y="300"/>
                    <a:pt x="47" y="300"/>
                    <a:pt x="47" y="300"/>
                  </a:cubicBezTo>
                  <a:cubicBezTo>
                    <a:pt x="48" y="295"/>
                    <a:pt x="50" y="290"/>
                    <a:pt x="51" y="285"/>
                  </a:cubicBezTo>
                  <a:cubicBezTo>
                    <a:pt x="55" y="272"/>
                    <a:pt x="59" y="258"/>
                    <a:pt x="63" y="243"/>
                  </a:cubicBezTo>
                  <a:cubicBezTo>
                    <a:pt x="68" y="229"/>
                    <a:pt x="73" y="215"/>
                    <a:pt x="79" y="201"/>
                  </a:cubicBezTo>
                  <a:cubicBezTo>
                    <a:pt x="83" y="190"/>
                    <a:pt x="83" y="190"/>
                    <a:pt x="83" y="190"/>
                  </a:cubicBezTo>
                  <a:cubicBezTo>
                    <a:pt x="88" y="180"/>
                    <a:pt x="88" y="180"/>
                    <a:pt x="88" y="180"/>
                  </a:cubicBezTo>
                  <a:cubicBezTo>
                    <a:pt x="91" y="173"/>
                    <a:pt x="95" y="166"/>
                    <a:pt x="98" y="160"/>
                  </a:cubicBezTo>
                  <a:cubicBezTo>
                    <a:pt x="102" y="153"/>
                    <a:pt x="106" y="147"/>
                    <a:pt x="109" y="140"/>
                  </a:cubicBezTo>
                  <a:cubicBezTo>
                    <a:pt x="113" y="134"/>
                    <a:pt x="117" y="127"/>
                    <a:pt x="120" y="121"/>
                  </a:cubicBezTo>
                  <a:cubicBezTo>
                    <a:pt x="128" y="109"/>
                    <a:pt x="136" y="98"/>
                    <a:pt x="144" y="87"/>
                  </a:cubicBezTo>
                  <a:cubicBezTo>
                    <a:pt x="152" y="76"/>
                    <a:pt x="159" y="66"/>
                    <a:pt x="167" y="57"/>
                  </a:cubicBezTo>
                  <a:cubicBezTo>
                    <a:pt x="174" y="48"/>
                    <a:pt x="181" y="40"/>
                    <a:pt x="188" y="33"/>
                  </a:cubicBezTo>
                  <a:cubicBezTo>
                    <a:pt x="194" y="27"/>
                    <a:pt x="200" y="21"/>
                    <a:pt x="205" y="16"/>
                  </a:cubicBezTo>
                  <a:cubicBezTo>
                    <a:pt x="213" y="9"/>
                    <a:pt x="219" y="4"/>
                    <a:pt x="220" y="2"/>
                  </a:cubicBezTo>
                  <a:cubicBezTo>
                    <a:pt x="219" y="2"/>
                    <a:pt x="217" y="1"/>
                    <a:pt x="215"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7" name="Freeform 68"/>
            <p:cNvSpPr/>
            <p:nvPr/>
          </p:nvSpPr>
          <p:spPr bwMode="auto">
            <a:xfrm>
              <a:off x="4028514" y="3051462"/>
              <a:ext cx="496888" cy="654051"/>
            </a:xfrm>
            <a:custGeom>
              <a:avLst/>
              <a:gdLst>
                <a:gd name="T0" fmla="*/ 249 w 250"/>
                <a:gd name="T1" fmla="*/ 0 h 329"/>
                <a:gd name="T2" fmla="*/ 226 w 250"/>
                <a:gd name="T3" fmla="*/ 7 h 329"/>
                <a:gd name="T4" fmla="*/ 201 w 250"/>
                <a:gd name="T5" fmla="*/ 20 h 329"/>
                <a:gd name="T6" fmla="*/ 172 w 250"/>
                <a:gd name="T7" fmla="*/ 40 h 329"/>
                <a:gd name="T8" fmla="*/ 140 w 250"/>
                <a:gd name="T9" fmla="*/ 69 h 329"/>
                <a:gd name="T10" fmla="*/ 124 w 250"/>
                <a:gd name="T11" fmla="*/ 86 h 329"/>
                <a:gd name="T12" fmla="*/ 116 w 250"/>
                <a:gd name="T13" fmla="*/ 96 h 329"/>
                <a:gd name="T14" fmla="*/ 109 w 250"/>
                <a:gd name="T15" fmla="*/ 105 h 329"/>
                <a:gd name="T16" fmla="*/ 93 w 250"/>
                <a:gd name="T17" fmla="*/ 126 h 329"/>
                <a:gd name="T18" fmla="*/ 79 w 250"/>
                <a:gd name="T19" fmla="*/ 147 h 329"/>
                <a:gd name="T20" fmla="*/ 53 w 250"/>
                <a:gd name="T21" fmla="*/ 193 h 329"/>
                <a:gd name="T22" fmla="*/ 41 w 250"/>
                <a:gd name="T23" fmla="*/ 217 h 329"/>
                <a:gd name="T24" fmla="*/ 30 w 250"/>
                <a:gd name="T25" fmla="*/ 240 h 329"/>
                <a:gd name="T26" fmla="*/ 11 w 250"/>
                <a:gd name="T27" fmla="*/ 288 h 329"/>
                <a:gd name="T28" fmla="*/ 0 w 250"/>
                <a:gd name="T29" fmla="*/ 329 h 329"/>
                <a:gd name="T30" fmla="*/ 45 w 250"/>
                <a:gd name="T31" fmla="*/ 329 h 329"/>
                <a:gd name="T32" fmla="*/ 54 w 250"/>
                <a:gd name="T33" fmla="*/ 302 h 329"/>
                <a:gd name="T34" fmla="*/ 61 w 250"/>
                <a:gd name="T35" fmla="*/ 279 h 329"/>
                <a:gd name="T36" fmla="*/ 68 w 250"/>
                <a:gd name="T37" fmla="*/ 255 h 329"/>
                <a:gd name="T38" fmla="*/ 76 w 250"/>
                <a:gd name="T39" fmla="*/ 231 h 329"/>
                <a:gd name="T40" fmla="*/ 85 w 250"/>
                <a:gd name="T41" fmla="*/ 208 h 329"/>
                <a:gd name="T42" fmla="*/ 106 w 250"/>
                <a:gd name="T43" fmla="*/ 162 h 329"/>
                <a:gd name="T44" fmla="*/ 118 w 250"/>
                <a:gd name="T45" fmla="*/ 141 h 329"/>
                <a:gd name="T46" fmla="*/ 130 w 250"/>
                <a:gd name="T47" fmla="*/ 120 h 329"/>
                <a:gd name="T48" fmla="*/ 156 w 250"/>
                <a:gd name="T49" fmla="*/ 83 h 329"/>
                <a:gd name="T50" fmla="*/ 182 w 250"/>
                <a:gd name="T51" fmla="*/ 52 h 329"/>
                <a:gd name="T52" fmla="*/ 208 w 250"/>
                <a:gd name="T53" fmla="*/ 29 h 329"/>
                <a:gd name="T54" fmla="*/ 230 w 250"/>
                <a:gd name="T55" fmla="*/ 14 h 329"/>
                <a:gd name="T56" fmla="*/ 245 w 250"/>
                <a:gd name="T57" fmla="*/ 6 h 329"/>
                <a:gd name="T58" fmla="*/ 249 w 250"/>
                <a:gd name="T59" fmla="*/ 4 h 329"/>
                <a:gd name="T60" fmla="*/ 250 w 250"/>
                <a:gd name="T61" fmla="*/ 4 h 329"/>
                <a:gd name="T62" fmla="*/ 249 w 250"/>
                <a:gd name="T63" fmla="*/ 0 h 329"/>
                <a:gd name="T64" fmla="*/ 249 w 250"/>
                <a:gd name="T65"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0" h="329">
                  <a:moveTo>
                    <a:pt x="249" y="0"/>
                  </a:moveTo>
                  <a:cubicBezTo>
                    <a:pt x="246" y="0"/>
                    <a:pt x="238" y="2"/>
                    <a:pt x="226" y="7"/>
                  </a:cubicBezTo>
                  <a:cubicBezTo>
                    <a:pt x="219" y="10"/>
                    <a:pt x="211" y="14"/>
                    <a:pt x="201" y="20"/>
                  </a:cubicBezTo>
                  <a:cubicBezTo>
                    <a:pt x="192" y="25"/>
                    <a:pt x="182" y="32"/>
                    <a:pt x="172" y="40"/>
                  </a:cubicBezTo>
                  <a:cubicBezTo>
                    <a:pt x="161" y="49"/>
                    <a:pt x="151" y="58"/>
                    <a:pt x="140" y="69"/>
                  </a:cubicBezTo>
                  <a:cubicBezTo>
                    <a:pt x="135" y="75"/>
                    <a:pt x="129" y="80"/>
                    <a:pt x="124" y="86"/>
                  </a:cubicBezTo>
                  <a:cubicBezTo>
                    <a:pt x="121" y="89"/>
                    <a:pt x="119" y="92"/>
                    <a:pt x="116" y="96"/>
                  </a:cubicBezTo>
                  <a:cubicBezTo>
                    <a:pt x="114" y="99"/>
                    <a:pt x="111" y="102"/>
                    <a:pt x="109" y="105"/>
                  </a:cubicBezTo>
                  <a:cubicBezTo>
                    <a:pt x="103" y="112"/>
                    <a:pt x="99" y="119"/>
                    <a:pt x="93" y="126"/>
                  </a:cubicBezTo>
                  <a:cubicBezTo>
                    <a:pt x="89" y="133"/>
                    <a:pt x="84" y="140"/>
                    <a:pt x="79" y="147"/>
                  </a:cubicBezTo>
                  <a:cubicBezTo>
                    <a:pt x="70" y="162"/>
                    <a:pt x="61" y="177"/>
                    <a:pt x="53" y="193"/>
                  </a:cubicBezTo>
                  <a:cubicBezTo>
                    <a:pt x="49" y="201"/>
                    <a:pt x="45" y="209"/>
                    <a:pt x="41" y="217"/>
                  </a:cubicBezTo>
                  <a:cubicBezTo>
                    <a:pt x="37" y="225"/>
                    <a:pt x="33" y="232"/>
                    <a:pt x="30" y="240"/>
                  </a:cubicBezTo>
                  <a:cubicBezTo>
                    <a:pt x="22" y="256"/>
                    <a:pt x="16" y="272"/>
                    <a:pt x="11" y="288"/>
                  </a:cubicBezTo>
                  <a:cubicBezTo>
                    <a:pt x="6" y="302"/>
                    <a:pt x="2" y="315"/>
                    <a:pt x="0" y="329"/>
                  </a:cubicBezTo>
                  <a:cubicBezTo>
                    <a:pt x="45" y="329"/>
                    <a:pt x="45" y="329"/>
                    <a:pt x="45" y="329"/>
                  </a:cubicBezTo>
                  <a:cubicBezTo>
                    <a:pt x="48" y="320"/>
                    <a:pt x="52" y="311"/>
                    <a:pt x="54" y="302"/>
                  </a:cubicBezTo>
                  <a:cubicBezTo>
                    <a:pt x="57" y="294"/>
                    <a:pt x="59" y="287"/>
                    <a:pt x="61" y="279"/>
                  </a:cubicBezTo>
                  <a:cubicBezTo>
                    <a:pt x="64" y="271"/>
                    <a:pt x="66" y="263"/>
                    <a:pt x="68" y="255"/>
                  </a:cubicBezTo>
                  <a:cubicBezTo>
                    <a:pt x="71" y="247"/>
                    <a:pt x="73" y="239"/>
                    <a:pt x="76" y="231"/>
                  </a:cubicBezTo>
                  <a:cubicBezTo>
                    <a:pt x="79" y="223"/>
                    <a:pt x="82" y="216"/>
                    <a:pt x="85" y="208"/>
                  </a:cubicBezTo>
                  <a:cubicBezTo>
                    <a:pt x="91" y="192"/>
                    <a:pt x="99" y="177"/>
                    <a:pt x="106" y="162"/>
                  </a:cubicBezTo>
                  <a:cubicBezTo>
                    <a:pt x="110" y="155"/>
                    <a:pt x="114" y="148"/>
                    <a:pt x="118" y="141"/>
                  </a:cubicBezTo>
                  <a:cubicBezTo>
                    <a:pt x="122" y="134"/>
                    <a:pt x="125" y="127"/>
                    <a:pt x="130" y="120"/>
                  </a:cubicBezTo>
                  <a:cubicBezTo>
                    <a:pt x="138" y="107"/>
                    <a:pt x="147" y="94"/>
                    <a:pt x="156" y="83"/>
                  </a:cubicBezTo>
                  <a:cubicBezTo>
                    <a:pt x="164" y="72"/>
                    <a:pt x="173" y="61"/>
                    <a:pt x="182" y="52"/>
                  </a:cubicBezTo>
                  <a:cubicBezTo>
                    <a:pt x="191" y="43"/>
                    <a:pt x="200" y="36"/>
                    <a:pt x="208" y="29"/>
                  </a:cubicBezTo>
                  <a:cubicBezTo>
                    <a:pt x="216" y="23"/>
                    <a:pt x="223" y="18"/>
                    <a:pt x="230" y="14"/>
                  </a:cubicBezTo>
                  <a:cubicBezTo>
                    <a:pt x="236" y="10"/>
                    <a:pt x="241" y="8"/>
                    <a:pt x="245" y="6"/>
                  </a:cubicBezTo>
                  <a:cubicBezTo>
                    <a:pt x="247" y="5"/>
                    <a:pt x="248" y="5"/>
                    <a:pt x="249" y="4"/>
                  </a:cubicBezTo>
                  <a:cubicBezTo>
                    <a:pt x="250" y="4"/>
                    <a:pt x="250" y="4"/>
                    <a:pt x="250" y="4"/>
                  </a:cubicBezTo>
                  <a:cubicBezTo>
                    <a:pt x="249" y="0"/>
                    <a:pt x="249" y="0"/>
                    <a:pt x="249" y="0"/>
                  </a:cubicBezTo>
                  <a:cubicBezTo>
                    <a:pt x="249" y="0"/>
                    <a:pt x="249" y="0"/>
                    <a:pt x="249"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8" name="Freeform 69"/>
            <p:cNvSpPr/>
            <p:nvPr/>
          </p:nvSpPr>
          <p:spPr bwMode="auto">
            <a:xfrm>
              <a:off x="3785627" y="2994312"/>
              <a:ext cx="533400" cy="711201"/>
            </a:xfrm>
            <a:custGeom>
              <a:avLst/>
              <a:gdLst>
                <a:gd name="T0" fmla="*/ 262 w 268"/>
                <a:gd name="T1" fmla="*/ 0 h 358"/>
                <a:gd name="T2" fmla="*/ 241 w 268"/>
                <a:gd name="T3" fmla="*/ 7 h 358"/>
                <a:gd name="T4" fmla="*/ 214 w 268"/>
                <a:gd name="T5" fmla="*/ 22 h 358"/>
                <a:gd name="T6" fmla="*/ 181 w 268"/>
                <a:gd name="T7" fmla="*/ 45 h 358"/>
                <a:gd name="T8" fmla="*/ 146 w 268"/>
                <a:gd name="T9" fmla="*/ 78 h 358"/>
                <a:gd name="T10" fmla="*/ 129 w 268"/>
                <a:gd name="T11" fmla="*/ 97 h 358"/>
                <a:gd name="T12" fmla="*/ 120 w 268"/>
                <a:gd name="T13" fmla="*/ 108 h 358"/>
                <a:gd name="T14" fmla="*/ 112 w 268"/>
                <a:gd name="T15" fmla="*/ 119 h 358"/>
                <a:gd name="T16" fmla="*/ 108 w 268"/>
                <a:gd name="T17" fmla="*/ 124 h 358"/>
                <a:gd name="T18" fmla="*/ 104 w 268"/>
                <a:gd name="T19" fmla="*/ 130 h 358"/>
                <a:gd name="T20" fmla="*/ 96 w 268"/>
                <a:gd name="T21" fmla="*/ 142 h 358"/>
                <a:gd name="T22" fmla="*/ 80 w 268"/>
                <a:gd name="T23" fmla="*/ 166 h 358"/>
                <a:gd name="T24" fmla="*/ 53 w 268"/>
                <a:gd name="T25" fmla="*/ 218 h 358"/>
                <a:gd name="T26" fmla="*/ 40 w 268"/>
                <a:gd name="T27" fmla="*/ 245 h 358"/>
                <a:gd name="T28" fmla="*/ 28 w 268"/>
                <a:gd name="T29" fmla="*/ 272 h 358"/>
                <a:gd name="T30" fmla="*/ 23 w 268"/>
                <a:gd name="T31" fmla="*/ 285 h 358"/>
                <a:gd name="T32" fmla="*/ 18 w 268"/>
                <a:gd name="T33" fmla="*/ 298 h 358"/>
                <a:gd name="T34" fmla="*/ 8 w 268"/>
                <a:gd name="T35" fmla="*/ 325 h 358"/>
                <a:gd name="T36" fmla="*/ 0 w 268"/>
                <a:gd name="T37" fmla="*/ 358 h 358"/>
                <a:gd name="T38" fmla="*/ 47 w 268"/>
                <a:gd name="T39" fmla="*/ 358 h 358"/>
                <a:gd name="T40" fmla="*/ 52 w 268"/>
                <a:gd name="T41" fmla="*/ 338 h 358"/>
                <a:gd name="T42" fmla="*/ 67 w 268"/>
                <a:gd name="T43" fmla="*/ 286 h 358"/>
                <a:gd name="T44" fmla="*/ 75 w 268"/>
                <a:gd name="T45" fmla="*/ 259 h 358"/>
                <a:gd name="T46" fmla="*/ 85 w 268"/>
                <a:gd name="T47" fmla="*/ 232 h 358"/>
                <a:gd name="T48" fmla="*/ 108 w 268"/>
                <a:gd name="T49" fmla="*/ 181 h 358"/>
                <a:gd name="T50" fmla="*/ 120 w 268"/>
                <a:gd name="T51" fmla="*/ 157 h 358"/>
                <a:gd name="T52" fmla="*/ 127 w 268"/>
                <a:gd name="T53" fmla="*/ 145 h 358"/>
                <a:gd name="T54" fmla="*/ 130 w 268"/>
                <a:gd name="T55" fmla="*/ 139 h 358"/>
                <a:gd name="T56" fmla="*/ 133 w 268"/>
                <a:gd name="T57" fmla="*/ 133 h 358"/>
                <a:gd name="T58" fmla="*/ 162 w 268"/>
                <a:gd name="T59" fmla="*/ 91 h 358"/>
                <a:gd name="T60" fmla="*/ 192 w 268"/>
                <a:gd name="T61" fmla="*/ 57 h 358"/>
                <a:gd name="T62" fmla="*/ 220 w 268"/>
                <a:gd name="T63" fmla="*/ 31 h 358"/>
                <a:gd name="T64" fmla="*/ 245 w 268"/>
                <a:gd name="T65" fmla="*/ 14 h 358"/>
                <a:gd name="T66" fmla="*/ 262 w 268"/>
                <a:gd name="T67" fmla="*/ 5 h 358"/>
                <a:gd name="T68" fmla="*/ 266 w 268"/>
                <a:gd name="T69" fmla="*/ 3 h 358"/>
                <a:gd name="T70" fmla="*/ 268 w 268"/>
                <a:gd name="T71" fmla="*/ 3 h 358"/>
                <a:gd name="T72" fmla="*/ 267 w 268"/>
                <a:gd name="T73" fmla="*/ 1 h 358"/>
                <a:gd name="T74" fmla="*/ 262 w 268"/>
                <a:gd name="T7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8" h="358">
                  <a:moveTo>
                    <a:pt x="262" y="0"/>
                  </a:moveTo>
                  <a:cubicBezTo>
                    <a:pt x="257" y="1"/>
                    <a:pt x="250" y="3"/>
                    <a:pt x="241" y="7"/>
                  </a:cubicBezTo>
                  <a:cubicBezTo>
                    <a:pt x="233" y="11"/>
                    <a:pt x="224" y="15"/>
                    <a:pt x="214" y="22"/>
                  </a:cubicBezTo>
                  <a:cubicBezTo>
                    <a:pt x="204" y="28"/>
                    <a:pt x="193" y="36"/>
                    <a:pt x="181" y="45"/>
                  </a:cubicBezTo>
                  <a:cubicBezTo>
                    <a:pt x="170" y="55"/>
                    <a:pt x="158" y="66"/>
                    <a:pt x="146" y="78"/>
                  </a:cubicBezTo>
                  <a:cubicBezTo>
                    <a:pt x="140" y="84"/>
                    <a:pt x="134" y="90"/>
                    <a:pt x="129" y="97"/>
                  </a:cubicBezTo>
                  <a:cubicBezTo>
                    <a:pt x="126" y="101"/>
                    <a:pt x="123" y="104"/>
                    <a:pt x="120" y="108"/>
                  </a:cubicBezTo>
                  <a:cubicBezTo>
                    <a:pt x="118" y="111"/>
                    <a:pt x="115" y="115"/>
                    <a:pt x="112" y="119"/>
                  </a:cubicBezTo>
                  <a:cubicBezTo>
                    <a:pt x="111" y="121"/>
                    <a:pt x="109" y="123"/>
                    <a:pt x="108" y="124"/>
                  </a:cubicBezTo>
                  <a:cubicBezTo>
                    <a:pt x="107" y="126"/>
                    <a:pt x="105" y="128"/>
                    <a:pt x="104" y="130"/>
                  </a:cubicBezTo>
                  <a:cubicBezTo>
                    <a:pt x="101" y="134"/>
                    <a:pt x="98" y="138"/>
                    <a:pt x="96" y="142"/>
                  </a:cubicBezTo>
                  <a:cubicBezTo>
                    <a:pt x="91" y="150"/>
                    <a:pt x="85" y="158"/>
                    <a:pt x="80" y="166"/>
                  </a:cubicBezTo>
                  <a:cubicBezTo>
                    <a:pt x="71" y="183"/>
                    <a:pt x="61" y="200"/>
                    <a:pt x="53" y="218"/>
                  </a:cubicBezTo>
                  <a:cubicBezTo>
                    <a:pt x="49" y="227"/>
                    <a:pt x="44" y="236"/>
                    <a:pt x="40" y="245"/>
                  </a:cubicBezTo>
                  <a:cubicBezTo>
                    <a:pt x="36" y="254"/>
                    <a:pt x="32" y="263"/>
                    <a:pt x="28" y="272"/>
                  </a:cubicBezTo>
                  <a:cubicBezTo>
                    <a:pt x="27" y="276"/>
                    <a:pt x="25" y="281"/>
                    <a:pt x="23" y="285"/>
                  </a:cubicBezTo>
                  <a:cubicBezTo>
                    <a:pt x="21" y="289"/>
                    <a:pt x="19" y="294"/>
                    <a:pt x="18" y="298"/>
                  </a:cubicBezTo>
                  <a:cubicBezTo>
                    <a:pt x="14" y="307"/>
                    <a:pt x="11" y="316"/>
                    <a:pt x="8" y="325"/>
                  </a:cubicBezTo>
                  <a:cubicBezTo>
                    <a:pt x="5" y="336"/>
                    <a:pt x="2" y="347"/>
                    <a:pt x="0" y="358"/>
                  </a:cubicBezTo>
                  <a:cubicBezTo>
                    <a:pt x="47" y="358"/>
                    <a:pt x="47" y="358"/>
                    <a:pt x="47" y="358"/>
                  </a:cubicBezTo>
                  <a:cubicBezTo>
                    <a:pt x="49" y="351"/>
                    <a:pt x="51" y="345"/>
                    <a:pt x="52" y="338"/>
                  </a:cubicBezTo>
                  <a:cubicBezTo>
                    <a:pt x="57" y="321"/>
                    <a:pt x="62" y="303"/>
                    <a:pt x="67" y="286"/>
                  </a:cubicBezTo>
                  <a:cubicBezTo>
                    <a:pt x="70" y="277"/>
                    <a:pt x="73" y="268"/>
                    <a:pt x="75" y="259"/>
                  </a:cubicBezTo>
                  <a:cubicBezTo>
                    <a:pt x="78" y="250"/>
                    <a:pt x="82" y="241"/>
                    <a:pt x="85" y="232"/>
                  </a:cubicBezTo>
                  <a:cubicBezTo>
                    <a:pt x="92" y="215"/>
                    <a:pt x="100" y="198"/>
                    <a:pt x="108" y="181"/>
                  </a:cubicBezTo>
                  <a:cubicBezTo>
                    <a:pt x="112" y="173"/>
                    <a:pt x="116" y="165"/>
                    <a:pt x="120" y="157"/>
                  </a:cubicBezTo>
                  <a:cubicBezTo>
                    <a:pt x="122" y="153"/>
                    <a:pt x="125" y="149"/>
                    <a:pt x="127" y="145"/>
                  </a:cubicBezTo>
                  <a:cubicBezTo>
                    <a:pt x="128" y="143"/>
                    <a:pt x="129" y="141"/>
                    <a:pt x="130" y="139"/>
                  </a:cubicBezTo>
                  <a:cubicBezTo>
                    <a:pt x="131" y="137"/>
                    <a:pt x="132" y="135"/>
                    <a:pt x="133" y="133"/>
                  </a:cubicBezTo>
                  <a:cubicBezTo>
                    <a:pt x="142" y="118"/>
                    <a:pt x="152" y="104"/>
                    <a:pt x="162" y="91"/>
                  </a:cubicBezTo>
                  <a:cubicBezTo>
                    <a:pt x="172" y="79"/>
                    <a:pt x="182" y="67"/>
                    <a:pt x="192" y="57"/>
                  </a:cubicBezTo>
                  <a:cubicBezTo>
                    <a:pt x="202" y="47"/>
                    <a:pt x="211" y="38"/>
                    <a:pt x="220" y="31"/>
                  </a:cubicBezTo>
                  <a:cubicBezTo>
                    <a:pt x="229" y="24"/>
                    <a:pt x="238" y="18"/>
                    <a:pt x="245" y="14"/>
                  </a:cubicBezTo>
                  <a:cubicBezTo>
                    <a:pt x="252" y="10"/>
                    <a:pt x="258" y="7"/>
                    <a:pt x="262" y="5"/>
                  </a:cubicBezTo>
                  <a:cubicBezTo>
                    <a:pt x="264" y="4"/>
                    <a:pt x="265" y="4"/>
                    <a:pt x="266" y="3"/>
                  </a:cubicBezTo>
                  <a:cubicBezTo>
                    <a:pt x="267" y="3"/>
                    <a:pt x="268" y="3"/>
                    <a:pt x="268" y="3"/>
                  </a:cubicBezTo>
                  <a:cubicBezTo>
                    <a:pt x="267" y="1"/>
                    <a:pt x="267" y="1"/>
                    <a:pt x="267" y="1"/>
                  </a:cubicBezTo>
                  <a:cubicBezTo>
                    <a:pt x="265" y="0"/>
                    <a:pt x="264" y="0"/>
                    <a:pt x="262"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79" name="Freeform 70"/>
            <p:cNvSpPr/>
            <p:nvPr/>
          </p:nvSpPr>
          <p:spPr bwMode="auto">
            <a:xfrm>
              <a:off x="3534802" y="2953037"/>
              <a:ext cx="573088" cy="752476"/>
            </a:xfrm>
            <a:custGeom>
              <a:avLst/>
              <a:gdLst>
                <a:gd name="T0" fmla="*/ 276 w 288"/>
                <a:gd name="T1" fmla="*/ 0 h 378"/>
                <a:gd name="T2" fmla="*/ 261 w 288"/>
                <a:gd name="T3" fmla="*/ 6 h 378"/>
                <a:gd name="T4" fmla="*/ 232 w 288"/>
                <a:gd name="T5" fmla="*/ 21 h 378"/>
                <a:gd name="T6" fmla="*/ 198 w 288"/>
                <a:gd name="T7" fmla="*/ 46 h 378"/>
                <a:gd name="T8" fmla="*/ 161 w 288"/>
                <a:gd name="T9" fmla="*/ 81 h 378"/>
                <a:gd name="T10" fmla="*/ 152 w 288"/>
                <a:gd name="T11" fmla="*/ 91 h 378"/>
                <a:gd name="T12" fmla="*/ 143 w 288"/>
                <a:gd name="T13" fmla="*/ 101 h 378"/>
                <a:gd name="T14" fmla="*/ 125 w 288"/>
                <a:gd name="T15" fmla="*/ 123 h 378"/>
                <a:gd name="T16" fmla="*/ 108 w 288"/>
                <a:gd name="T17" fmla="*/ 147 h 378"/>
                <a:gd name="T18" fmla="*/ 92 w 288"/>
                <a:gd name="T19" fmla="*/ 173 h 378"/>
                <a:gd name="T20" fmla="*/ 84 w 288"/>
                <a:gd name="T21" fmla="*/ 186 h 378"/>
                <a:gd name="T22" fmla="*/ 76 w 288"/>
                <a:gd name="T23" fmla="*/ 199 h 378"/>
                <a:gd name="T24" fmla="*/ 69 w 288"/>
                <a:gd name="T25" fmla="*/ 213 h 378"/>
                <a:gd name="T26" fmla="*/ 62 w 288"/>
                <a:gd name="T27" fmla="*/ 226 h 378"/>
                <a:gd name="T28" fmla="*/ 55 w 288"/>
                <a:gd name="T29" fmla="*/ 240 h 378"/>
                <a:gd name="T30" fmla="*/ 48 w 288"/>
                <a:gd name="T31" fmla="*/ 254 h 378"/>
                <a:gd name="T32" fmla="*/ 41 w 288"/>
                <a:gd name="T33" fmla="*/ 268 h 378"/>
                <a:gd name="T34" fmla="*/ 35 w 288"/>
                <a:gd name="T35" fmla="*/ 282 h 378"/>
                <a:gd name="T36" fmla="*/ 12 w 288"/>
                <a:gd name="T37" fmla="*/ 337 h 378"/>
                <a:gd name="T38" fmla="*/ 3 w 288"/>
                <a:gd name="T39" fmla="*/ 364 h 378"/>
                <a:gd name="T40" fmla="*/ 0 w 288"/>
                <a:gd name="T41" fmla="*/ 378 h 378"/>
                <a:gd name="T42" fmla="*/ 46 w 288"/>
                <a:gd name="T43" fmla="*/ 378 h 378"/>
                <a:gd name="T44" fmla="*/ 46 w 288"/>
                <a:gd name="T45" fmla="*/ 377 h 378"/>
                <a:gd name="T46" fmla="*/ 55 w 288"/>
                <a:gd name="T47" fmla="*/ 351 h 378"/>
                <a:gd name="T48" fmla="*/ 64 w 288"/>
                <a:gd name="T49" fmla="*/ 325 h 378"/>
                <a:gd name="T50" fmla="*/ 73 w 288"/>
                <a:gd name="T51" fmla="*/ 297 h 378"/>
                <a:gd name="T52" fmla="*/ 78 w 288"/>
                <a:gd name="T53" fmla="*/ 283 h 378"/>
                <a:gd name="T54" fmla="*/ 83 w 288"/>
                <a:gd name="T55" fmla="*/ 269 h 378"/>
                <a:gd name="T56" fmla="*/ 88 w 288"/>
                <a:gd name="T57" fmla="*/ 255 h 378"/>
                <a:gd name="T58" fmla="*/ 94 w 288"/>
                <a:gd name="T59" fmla="*/ 241 h 378"/>
                <a:gd name="T60" fmla="*/ 99 w 288"/>
                <a:gd name="T61" fmla="*/ 228 h 378"/>
                <a:gd name="T62" fmla="*/ 106 w 288"/>
                <a:gd name="T63" fmla="*/ 214 h 378"/>
                <a:gd name="T64" fmla="*/ 112 w 288"/>
                <a:gd name="T65" fmla="*/ 201 h 378"/>
                <a:gd name="T66" fmla="*/ 119 w 288"/>
                <a:gd name="T67" fmla="*/ 188 h 378"/>
                <a:gd name="T68" fmla="*/ 147 w 288"/>
                <a:gd name="T69" fmla="*/ 138 h 378"/>
                <a:gd name="T70" fmla="*/ 177 w 288"/>
                <a:gd name="T71" fmla="*/ 94 h 378"/>
                <a:gd name="T72" fmla="*/ 208 w 288"/>
                <a:gd name="T73" fmla="*/ 58 h 378"/>
                <a:gd name="T74" fmla="*/ 238 w 288"/>
                <a:gd name="T75" fmla="*/ 31 h 378"/>
                <a:gd name="T76" fmla="*/ 264 w 288"/>
                <a:gd name="T77" fmla="*/ 13 h 378"/>
                <a:gd name="T78" fmla="*/ 282 w 288"/>
                <a:gd name="T79" fmla="*/ 4 h 378"/>
                <a:gd name="T80" fmla="*/ 287 w 288"/>
                <a:gd name="T81" fmla="*/ 2 h 378"/>
                <a:gd name="T82" fmla="*/ 288 w 288"/>
                <a:gd name="T83" fmla="*/ 1 h 378"/>
                <a:gd name="T84" fmla="*/ 276 w 288"/>
                <a:gd name="T85"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8" h="378">
                  <a:moveTo>
                    <a:pt x="276" y="0"/>
                  </a:moveTo>
                  <a:cubicBezTo>
                    <a:pt x="272" y="1"/>
                    <a:pt x="267" y="3"/>
                    <a:pt x="261" y="6"/>
                  </a:cubicBezTo>
                  <a:cubicBezTo>
                    <a:pt x="252" y="10"/>
                    <a:pt x="243" y="15"/>
                    <a:pt x="232" y="21"/>
                  </a:cubicBezTo>
                  <a:cubicBezTo>
                    <a:pt x="221" y="28"/>
                    <a:pt x="210" y="36"/>
                    <a:pt x="198" y="46"/>
                  </a:cubicBezTo>
                  <a:cubicBezTo>
                    <a:pt x="186" y="56"/>
                    <a:pt x="174" y="68"/>
                    <a:pt x="161" y="81"/>
                  </a:cubicBezTo>
                  <a:cubicBezTo>
                    <a:pt x="158" y="84"/>
                    <a:pt x="155" y="87"/>
                    <a:pt x="152" y="91"/>
                  </a:cubicBezTo>
                  <a:cubicBezTo>
                    <a:pt x="149" y="94"/>
                    <a:pt x="146" y="98"/>
                    <a:pt x="143" y="101"/>
                  </a:cubicBezTo>
                  <a:cubicBezTo>
                    <a:pt x="137" y="108"/>
                    <a:pt x="131" y="116"/>
                    <a:pt x="125" y="123"/>
                  </a:cubicBezTo>
                  <a:cubicBezTo>
                    <a:pt x="120" y="131"/>
                    <a:pt x="114" y="139"/>
                    <a:pt x="108" y="147"/>
                  </a:cubicBezTo>
                  <a:cubicBezTo>
                    <a:pt x="103" y="156"/>
                    <a:pt x="97" y="164"/>
                    <a:pt x="92" y="173"/>
                  </a:cubicBezTo>
                  <a:cubicBezTo>
                    <a:pt x="89" y="177"/>
                    <a:pt x="87" y="181"/>
                    <a:pt x="84" y="186"/>
                  </a:cubicBezTo>
                  <a:cubicBezTo>
                    <a:pt x="81" y="190"/>
                    <a:pt x="79" y="195"/>
                    <a:pt x="76" y="199"/>
                  </a:cubicBezTo>
                  <a:cubicBezTo>
                    <a:pt x="74" y="204"/>
                    <a:pt x="71" y="208"/>
                    <a:pt x="69" y="213"/>
                  </a:cubicBezTo>
                  <a:cubicBezTo>
                    <a:pt x="62" y="226"/>
                    <a:pt x="62" y="226"/>
                    <a:pt x="62" y="226"/>
                  </a:cubicBezTo>
                  <a:cubicBezTo>
                    <a:pt x="55" y="240"/>
                    <a:pt x="55" y="240"/>
                    <a:pt x="55" y="240"/>
                  </a:cubicBezTo>
                  <a:cubicBezTo>
                    <a:pt x="52" y="245"/>
                    <a:pt x="50" y="249"/>
                    <a:pt x="48" y="254"/>
                  </a:cubicBezTo>
                  <a:cubicBezTo>
                    <a:pt x="46" y="259"/>
                    <a:pt x="43" y="263"/>
                    <a:pt x="41" y="268"/>
                  </a:cubicBezTo>
                  <a:cubicBezTo>
                    <a:pt x="39" y="272"/>
                    <a:pt x="37" y="277"/>
                    <a:pt x="35" y="282"/>
                  </a:cubicBezTo>
                  <a:cubicBezTo>
                    <a:pt x="26" y="300"/>
                    <a:pt x="18" y="319"/>
                    <a:pt x="12" y="337"/>
                  </a:cubicBezTo>
                  <a:cubicBezTo>
                    <a:pt x="9" y="346"/>
                    <a:pt x="6" y="355"/>
                    <a:pt x="3" y="364"/>
                  </a:cubicBezTo>
                  <a:cubicBezTo>
                    <a:pt x="2" y="368"/>
                    <a:pt x="1" y="373"/>
                    <a:pt x="0" y="378"/>
                  </a:cubicBezTo>
                  <a:cubicBezTo>
                    <a:pt x="46" y="378"/>
                    <a:pt x="46" y="378"/>
                    <a:pt x="46" y="378"/>
                  </a:cubicBezTo>
                  <a:cubicBezTo>
                    <a:pt x="46" y="378"/>
                    <a:pt x="46" y="378"/>
                    <a:pt x="46" y="377"/>
                  </a:cubicBezTo>
                  <a:cubicBezTo>
                    <a:pt x="49" y="369"/>
                    <a:pt x="52" y="360"/>
                    <a:pt x="55" y="351"/>
                  </a:cubicBezTo>
                  <a:cubicBezTo>
                    <a:pt x="58" y="343"/>
                    <a:pt x="61" y="334"/>
                    <a:pt x="64" y="325"/>
                  </a:cubicBezTo>
                  <a:cubicBezTo>
                    <a:pt x="67" y="315"/>
                    <a:pt x="70" y="306"/>
                    <a:pt x="73" y="297"/>
                  </a:cubicBezTo>
                  <a:cubicBezTo>
                    <a:pt x="74" y="292"/>
                    <a:pt x="76" y="288"/>
                    <a:pt x="78" y="283"/>
                  </a:cubicBezTo>
                  <a:cubicBezTo>
                    <a:pt x="79" y="278"/>
                    <a:pt x="81" y="274"/>
                    <a:pt x="83" y="269"/>
                  </a:cubicBezTo>
                  <a:cubicBezTo>
                    <a:pt x="84" y="264"/>
                    <a:pt x="86" y="260"/>
                    <a:pt x="88" y="255"/>
                  </a:cubicBezTo>
                  <a:cubicBezTo>
                    <a:pt x="94" y="241"/>
                    <a:pt x="94" y="241"/>
                    <a:pt x="94" y="241"/>
                  </a:cubicBezTo>
                  <a:cubicBezTo>
                    <a:pt x="99" y="228"/>
                    <a:pt x="99" y="228"/>
                    <a:pt x="99" y="228"/>
                  </a:cubicBezTo>
                  <a:cubicBezTo>
                    <a:pt x="102" y="223"/>
                    <a:pt x="104" y="219"/>
                    <a:pt x="106" y="214"/>
                  </a:cubicBezTo>
                  <a:cubicBezTo>
                    <a:pt x="108" y="210"/>
                    <a:pt x="110" y="205"/>
                    <a:pt x="112" y="201"/>
                  </a:cubicBezTo>
                  <a:cubicBezTo>
                    <a:pt x="114" y="197"/>
                    <a:pt x="116" y="192"/>
                    <a:pt x="119" y="188"/>
                  </a:cubicBezTo>
                  <a:cubicBezTo>
                    <a:pt x="128" y="171"/>
                    <a:pt x="137" y="154"/>
                    <a:pt x="147" y="138"/>
                  </a:cubicBezTo>
                  <a:cubicBezTo>
                    <a:pt x="157" y="122"/>
                    <a:pt x="167" y="108"/>
                    <a:pt x="177" y="94"/>
                  </a:cubicBezTo>
                  <a:cubicBezTo>
                    <a:pt x="188" y="81"/>
                    <a:pt x="198" y="68"/>
                    <a:pt x="208" y="58"/>
                  </a:cubicBezTo>
                  <a:cubicBezTo>
                    <a:pt x="219" y="47"/>
                    <a:pt x="229" y="38"/>
                    <a:pt x="238" y="31"/>
                  </a:cubicBezTo>
                  <a:cubicBezTo>
                    <a:pt x="248" y="23"/>
                    <a:pt x="257" y="17"/>
                    <a:pt x="264" y="13"/>
                  </a:cubicBezTo>
                  <a:cubicBezTo>
                    <a:pt x="272" y="8"/>
                    <a:pt x="278" y="5"/>
                    <a:pt x="282" y="4"/>
                  </a:cubicBezTo>
                  <a:cubicBezTo>
                    <a:pt x="284" y="3"/>
                    <a:pt x="286" y="2"/>
                    <a:pt x="287" y="2"/>
                  </a:cubicBezTo>
                  <a:cubicBezTo>
                    <a:pt x="287" y="2"/>
                    <a:pt x="287" y="2"/>
                    <a:pt x="288" y="1"/>
                  </a:cubicBezTo>
                  <a:cubicBezTo>
                    <a:pt x="284" y="1"/>
                    <a:pt x="280" y="0"/>
                    <a:pt x="276"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sp>
          <p:nvSpPr>
            <p:cNvPr id="180" name="Freeform 71"/>
            <p:cNvSpPr/>
            <p:nvPr/>
          </p:nvSpPr>
          <p:spPr bwMode="auto">
            <a:xfrm>
              <a:off x="3268102" y="2935574"/>
              <a:ext cx="619125" cy="769939"/>
            </a:xfrm>
            <a:custGeom>
              <a:avLst/>
              <a:gdLst>
                <a:gd name="T0" fmla="*/ 298 w 311"/>
                <a:gd name="T1" fmla="*/ 0 h 387"/>
                <a:gd name="T2" fmla="*/ 294 w 311"/>
                <a:gd name="T3" fmla="*/ 2 h 387"/>
                <a:gd name="T4" fmla="*/ 267 w 311"/>
                <a:gd name="T5" fmla="*/ 19 h 387"/>
                <a:gd name="T6" fmla="*/ 233 w 311"/>
                <a:gd name="T7" fmla="*/ 43 h 387"/>
                <a:gd name="T8" fmla="*/ 195 w 311"/>
                <a:gd name="T9" fmla="*/ 76 h 387"/>
                <a:gd name="T10" fmla="*/ 175 w 311"/>
                <a:gd name="T11" fmla="*/ 95 h 387"/>
                <a:gd name="T12" fmla="*/ 166 w 311"/>
                <a:gd name="T13" fmla="*/ 105 h 387"/>
                <a:gd name="T14" fmla="*/ 156 w 311"/>
                <a:gd name="T15" fmla="*/ 116 h 387"/>
                <a:gd name="T16" fmla="*/ 137 w 311"/>
                <a:gd name="T17" fmla="*/ 138 h 387"/>
                <a:gd name="T18" fmla="*/ 118 w 311"/>
                <a:gd name="T19" fmla="*/ 162 h 387"/>
                <a:gd name="T20" fmla="*/ 100 w 311"/>
                <a:gd name="T21" fmla="*/ 187 h 387"/>
                <a:gd name="T22" fmla="*/ 92 w 311"/>
                <a:gd name="T23" fmla="*/ 200 h 387"/>
                <a:gd name="T24" fmla="*/ 83 w 311"/>
                <a:gd name="T25" fmla="*/ 213 h 387"/>
                <a:gd name="T26" fmla="*/ 75 w 311"/>
                <a:gd name="T27" fmla="*/ 226 h 387"/>
                <a:gd name="T28" fmla="*/ 67 w 311"/>
                <a:gd name="T29" fmla="*/ 239 h 387"/>
                <a:gd name="T30" fmla="*/ 51 w 311"/>
                <a:gd name="T31" fmla="*/ 265 h 387"/>
                <a:gd name="T32" fmla="*/ 37 w 311"/>
                <a:gd name="T33" fmla="*/ 292 h 387"/>
                <a:gd name="T34" fmla="*/ 30 w 311"/>
                <a:gd name="T35" fmla="*/ 305 h 387"/>
                <a:gd name="T36" fmla="*/ 24 w 311"/>
                <a:gd name="T37" fmla="*/ 319 h 387"/>
                <a:gd name="T38" fmla="*/ 5 w 311"/>
                <a:gd name="T39" fmla="*/ 371 h 387"/>
                <a:gd name="T40" fmla="*/ 0 w 311"/>
                <a:gd name="T41" fmla="*/ 387 h 387"/>
                <a:gd name="T42" fmla="*/ 45 w 311"/>
                <a:gd name="T43" fmla="*/ 387 h 387"/>
                <a:gd name="T44" fmla="*/ 45 w 311"/>
                <a:gd name="T45" fmla="*/ 386 h 387"/>
                <a:gd name="T46" fmla="*/ 66 w 311"/>
                <a:gd name="T47" fmla="*/ 337 h 387"/>
                <a:gd name="T48" fmla="*/ 72 w 311"/>
                <a:gd name="T49" fmla="*/ 324 h 387"/>
                <a:gd name="T50" fmla="*/ 77 w 311"/>
                <a:gd name="T51" fmla="*/ 311 h 387"/>
                <a:gd name="T52" fmla="*/ 83 w 311"/>
                <a:gd name="T53" fmla="*/ 297 h 387"/>
                <a:gd name="T54" fmla="*/ 88 w 311"/>
                <a:gd name="T55" fmla="*/ 284 h 387"/>
                <a:gd name="T56" fmla="*/ 94 w 311"/>
                <a:gd name="T57" fmla="*/ 270 h 387"/>
                <a:gd name="T58" fmla="*/ 100 w 311"/>
                <a:gd name="T59" fmla="*/ 257 h 387"/>
                <a:gd name="T60" fmla="*/ 107 w 311"/>
                <a:gd name="T61" fmla="*/ 244 h 387"/>
                <a:gd name="T62" fmla="*/ 114 w 311"/>
                <a:gd name="T63" fmla="*/ 230 h 387"/>
                <a:gd name="T64" fmla="*/ 121 w 311"/>
                <a:gd name="T65" fmla="*/ 217 h 387"/>
                <a:gd name="T66" fmla="*/ 128 w 311"/>
                <a:gd name="T67" fmla="*/ 205 h 387"/>
                <a:gd name="T68" fmla="*/ 144 w 311"/>
                <a:gd name="T69" fmla="*/ 179 h 387"/>
                <a:gd name="T70" fmla="*/ 160 w 311"/>
                <a:gd name="T71" fmla="*/ 155 h 387"/>
                <a:gd name="T72" fmla="*/ 176 w 311"/>
                <a:gd name="T73" fmla="*/ 132 h 387"/>
                <a:gd name="T74" fmla="*/ 210 w 311"/>
                <a:gd name="T75" fmla="*/ 90 h 387"/>
                <a:gd name="T76" fmla="*/ 243 w 311"/>
                <a:gd name="T77" fmla="*/ 55 h 387"/>
                <a:gd name="T78" fmla="*/ 273 w 311"/>
                <a:gd name="T79" fmla="*/ 28 h 387"/>
                <a:gd name="T80" fmla="*/ 298 w 311"/>
                <a:gd name="T81" fmla="*/ 9 h 387"/>
                <a:gd name="T82" fmla="*/ 311 w 311"/>
                <a:gd name="T83" fmla="*/ 1 h 387"/>
                <a:gd name="T84" fmla="*/ 298 w 311"/>
                <a:gd name="T85"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1" h="387">
                  <a:moveTo>
                    <a:pt x="298" y="0"/>
                  </a:moveTo>
                  <a:cubicBezTo>
                    <a:pt x="297" y="1"/>
                    <a:pt x="296" y="1"/>
                    <a:pt x="294" y="2"/>
                  </a:cubicBezTo>
                  <a:cubicBezTo>
                    <a:pt x="286" y="6"/>
                    <a:pt x="277" y="12"/>
                    <a:pt x="267" y="19"/>
                  </a:cubicBezTo>
                  <a:cubicBezTo>
                    <a:pt x="256" y="26"/>
                    <a:pt x="245" y="34"/>
                    <a:pt x="233" y="43"/>
                  </a:cubicBezTo>
                  <a:cubicBezTo>
                    <a:pt x="220" y="53"/>
                    <a:pt x="208" y="64"/>
                    <a:pt x="195" y="76"/>
                  </a:cubicBezTo>
                  <a:cubicBezTo>
                    <a:pt x="188" y="82"/>
                    <a:pt x="182" y="88"/>
                    <a:pt x="175" y="95"/>
                  </a:cubicBezTo>
                  <a:cubicBezTo>
                    <a:pt x="172" y="98"/>
                    <a:pt x="169" y="102"/>
                    <a:pt x="166" y="105"/>
                  </a:cubicBezTo>
                  <a:cubicBezTo>
                    <a:pt x="162" y="109"/>
                    <a:pt x="159" y="112"/>
                    <a:pt x="156" y="116"/>
                  </a:cubicBezTo>
                  <a:cubicBezTo>
                    <a:pt x="149" y="123"/>
                    <a:pt x="143" y="130"/>
                    <a:pt x="137" y="138"/>
                  </a:cubicBezTo>
                  <a:cubicBezTo>
                    <a:pt x="131" y="146"/>
                    <a:pt x="124" y="154"/>
                    <a:pt x="118" y="162"/>
                  </a:cubicBezTo>
                  <a:cubicBezTo>
                    <a:pt x="112" y="170"/>
                    <a:pt x="106" y="178"/>
                    <a:pt x="100" y="187"/>
                  </a:cubicBezTo>
                  <a:cubicBezTo>
                    <a:pt x="98" y="191"/>
                    <a:pt x="95" y="195"/>
                    <a:pt x="92" y="200"/>
                  </a:cubicBezTo>
                  <a:cubicBezTo>
                    <a:pt x="89" y="204"/>
                    <a:pt x="86" y="208"/>
                    <a:pt x="83" y="213"/>
                  </a:cubicBezTo>
                  <a:cubicBezTo>
                    <a:pt x="75" y="226"/>
                    <a:pt x="75" y="226"/>
                    <a:pt x="75" y="226"/>
                  </a:cubicBezTo>
                  <a:cubicBezTo>
                    <a:pt x="72" y="230"/>
                    <a:pt x="70" y="234"/>
                    <a:pt x="67" y="239"/>
                  </a:cubicBezTo>
                  <a:cubicBezTo>
                    <a:pt x="62" y="248"/>
                    <a:pt x="56" y="256"/>
                    <a:pt x="51" y="265"/>
                  </a:cubicBezTo>
                  <a:cubicBezTo>
                    <a:pt x="46" y="274"/>
                    <a:pt x="41" y="283"/>
                    <a:pt x="37" y="292"/>
                  </a:cubicBezTo>
                  <a:cubicBezTo>
                    <a:pt x="35" y="296"/>
                    <a:pt x="32" y="301"/>
                    <a:pt x="30" y="305"/>
                  </a:cubicBezTo>
                  <a:cubicBezTo>
                    <a:pt x="28" y="310"/>
                    <a:pt x="26" y="314"/>
                    <a:pt x="24" y="319"/>
                  </a:cubicBezTo>
                  <a:cubicBezTo>
                    <a:pt x="16" y="336"/>
                    <a:pt x="10" y="354"/>
                    <a:pt x="5" y="371"/>
                  </a:cubicBezTo>
                  <a:cubicBezTo>
                    <a:pt x="3" y="376"/>
                    <a:pt x="2" y="382"/>
                    <a:pt x="0" y="387"/>
                  </a:cubicBezTo>
                  <a:cubicBezTo>
                    <a:pt x="45" y="387"/>
                    <a:pt x="45" y="387"/>
                    <a:pt x="45" y="387"/>
                  </a:cubicBezTo>
                  <a:cubicBezTo>
                    <a:pt x="45" y="386"/>
                    <a:pt x="45" y="386"/>
                    <a:pt x="45" y="386"/>
                  </a:cubicBezTo>
                  <a:cubicBezTo>
                    <a:pt x="52" y="370"/>
                    <a:pt x="59" y="354"/>
                    <a:pt x="66" y="337"/>
                  </a:cubicBezTo>
                  <a:cubicBezTo>
                    <a:pt x="68" y="332"/>
                    <a:pt x="70" y="328"/>
                    <a:pt x="72" y="324"/>
                  </a:cubicBezTo>
                  <a:cubicBezTo>
                    <a:pt x="74" y="319"/>
                    <a:pt x="75" y="315"/>
                    <a:pt x="77" y="311"/>
                  </a:cubicBezTo>
                  <a:cubicBezTo>
                    <a:pt x="79" y="306"/>
                    <a:pt x="81" y="302"/>
                    <a:pt x="83" y="297"/>
                  </a:cubicBezTo>
                  <a:cubicBezTo>
                    <a:pt x="84" y="293"/>
                    <a:pt x="86" y="288"/>
                    <a:pt x="88" y="284"/>
                  </a:cubicBezTo>
                  <a:cubicBezTo>
                    <a:pt x="90" y="279"/>
                    <a:pt x="92" y="275"/>
                    <a:pt x="94" y="270"/>
                  </a:cubicBezTo>
                  <a:cubicBezTo>
                    <a:pt x="96" y="266"/>
                    <a:pt x="98" y="261"/>
                    <a:pt x="100" y="257"/>
                  </a:cubicBezTo>
                  <a:cubicBezTo>
                    <a:pt x="102" y="252"/>
                    <a:pt x="105" y="248"/>
                    <a:pt x="107" y="244"/>
                  </a:cubicBezTo>
                  <a:cubicBezTo>
                    <a:pt x="114" y="230"/>
                    <a:pt x="114" y="230"/>
                    <a:pt x="114" y="230"/>
                  </a:cubicBezTo>
                  <a:cubicBezTo>
                    <a:pt x="116" y="226"/>
                    <a:pt x="118" y="222"/>
                    <a:pt x="121" y="217"/>
                  </a:cubicBezTo>
                  <a:cubicBezTo>
                    <a:pt x="123" y="213"/>
                    <a:pt x="126" y="209"/>
                    <a:pt x="128" y="205"/>
                  </a:cubicBezTo>
                  <a:cubicBezTo>
                    <a:pt x="133" y="196"/>
                    <a:pt x="138" y="188"/>
                    <a:pt x="144" y="179"/>
                  </a:cubicBezTo>
                  <a:cubicBezTo>
                    <a:pt x="149" y="171"/>
                    <a:pt x="154" y="163"/>
                    <a:pt x="160" y="155"/>
                  </a:cubicBezTo>
                  <a:cubicBezTo>
                    <a:pt x="165" y="147"/>
                    <a:pt x="170" y="139"/>
                    <a:pt x="176" y="132"/>
                  </a:cubicBezTo>
                  <a:cubicBezTo>
                    <a:pt x="187" y="117"/>
                    <a:pt x="199" y="103"/>
                    <a:pt x="210" y="90"/>
                  </a:cubicBezTo>
                  <a:cubicBezTo>
                    <a:pt x="221" y="77"/>
                    <a:pt x="232" y="66"/>
                    <a:pt x="243" y="55"/>
                  </a:cubicBezTo>
                  <a:cubicBezTo>
                    <a:pt x="254" y="45"/>
                    <a:pt x="264" y="36"/>
                    <a:pt x="273" y="28"/>
                  </a:cubicBezTo>
                  <a:cubicBezTo>
                    <a:pt x="283" y="20"/>
                    <a:pt x="291" y="14"/>
                    <a:pt x="298" y="9"/>
                  </a:cubicBezTo>
                  <a:cubicBezTo>
                    <a:pt x="303" y="5"/>
                    <a:pt x="307" y="3"/>
                    <a:pt x="311" y="1"/>
                  </a:cubicBezTo>
                  <a:cubicBezTo>
                    <a:pt x="306" y="0"/>
                    <a:pt x="302" y="0"/>
                    <a:pt x="298" y="0"/>
                  </a:cubicBezTo>
                </a:path>
              </a:pathLst>
            </a:custGeom>
            <a:solidFill>
              <a:srgbClr val="805A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latin typeface="华文细黑" panose="02010600040101010101" pitchFamily="2" charset="-122"/>
                <a:ea typeface="华文细黑" panose="02010600040101010101" pitchFamily="2" charset="-122"/>
              </a:endParaRPr>
            </a:p>
          </p:txBody>
        </p:sp>
      </p:grpSp>
    </p:spTree>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3"/>
          <p:cNvSpPr>
            <a:spLocks noChangeArrowheads="1"/>
          </p:cNvSpPr>
          <p:nvPr/>
        </p:nvSpPr>
        <p:spPr bwMode="auto">
          <a:xfrm>
            <a:off x="1228090" y="511810"/>
            <a:ext cx="3711575" cy="645160"/>
          </a:xfrm>
          <a:prstGeom prst="rect">
            <a:avLst/>
          </a:prstGeom>
          <a:solidFill>
            <a:srgbClr val="22385C"/>
          </a:solidFill>
          <a:ln w="9525">
            <a:noFill/>
            <a:miter lim="800000"/>
          </a:ln>
        </p:spPr>
        <p:txBody>
          <a:bodyPr wrap="square" lIns="91440" tIns="45720" rIns="91440" bIns="45720">
            <a:spAutoFit/>
          </a:bodyPr>
          <a:p>
            <a:pPr algn="dist"/>
            <a:r>
              <a:rPr lang="zh-CN" altLang="en-US" sz="3600" dirty="0" smtClean="0">
                <a:solidFill>
                  <a:schemeClr val="bg1"/>
                </a:solidFill>
                <a:latin typeface="方正兰亭粗黑简体" panose="02000000000000000000" pitchFamily="2" charset="-122"/>
                <a:ea typeface="方正兰亭粗黑简体" panose="02000000000000000000" pitchFamily="2" charset="-122"/>
                <a:sym typeface="Segoe UI" panose="020B0502040204020203" pitchFamily="34" charset="0"/>
              </a:rPr>
              <a:t>在线/本地化社区</a:t>
            </a:r>
            <a:endParaRPr lang="zh-CN" altLang="en-US" sz="3600" dirty="0" smtClean="0">
              <a:solidFill>
                <a:schemeClr val="bg1"/>
              </a:solidFill>
              <a:latin typeface="方正兰亭粗黑简体" panose="02000000000000000000" pitchFamily="2" charset="-122"/>
              <a:ea typeface="方正兰亭粗黑简体" panose="02000000000000000000" pitchFamily="2" charset="-122"/>
              <a:sym typeface="Segoe UI" panose="020B0502040204020203" pitchFamily="34" charset="0"/>
            </a:endParaRPr>
          </a:p>
        </p:txBody>
      </p:sp>
      <p:sp>
        <p:nvSpPr>
          <p:cNvPr id="2" name="文本框 3"/>
          <p:cNvSpPr>
            <a:spLocks noChangeArrowheads="1"/>
          </p:cNvSpPr>
          <p:nvPr/>
        </p:nvSpPr>
        <p:spPr bwMode="auto">
          <a:xfrm>
            <a:off x="5447030" y="511810"/>
            <a:ext cx="1297940" cy="645160"/>
          </a:xfrm>
          <a:prstGeom prst="rect">
            <a:avLst/>
          </a:prstGeom>
          <a:solidFill>
            <a:srgbClr val="22385C"/>
          </a:solidFill>
          <a:ln w="9525">
            <a:noFill/>
            <a:miter lim="800000"/>
          </a:ln>
        </p:spPr>
        <p:txBody>
          <a:bodyPr wrap="square" lIns="91440" tIns="45720" rIns="91440" bIns="45720">
            <a:spAutoFit/>
          </a:bodyPr>
          <a:p>
            <a:pPr algn="dist"/>
            <a:r>
              <a:rPr lang="zh-CN" altLang="en-US" sz="3600" dirty="0" smtClean="0">
                <a:solidFill>
                  <a:schemeClr val="bg1"/>
                </a:solidFill>
                <a:latin typeface="方正兰亭粗黑简体" panose="02000000000000000000" pitchFamily="2" charset="-122"/>
                <a:ea typeface="方正兰亭粗黑简体" panose="02000000000000000000" pitchFamily="2" charset="-122"/>
                <a:sym typeface="Segoe UI" panose="020B0502040204020203" pitchFamily="34" charset="0"/>
              </a:rPr>
              <a:t>购物</a:t>
            </a:r>
            <a:endParaRPr lang="zh-CN" altLang="en-US" sz="3600" dirty="0">
              <a:solidFill>
                <a:schemeClr val="bg1"/>
              </a:solidFill>
              <a:latin typeface="方正兰亭粗黑简体" panose="02000000000000000000" pitchFamily="2" charset="-122"/>
              <a:ea typeface="方正兰亭粗黑简体" panose="02000000000000000000" pitchFamily="2" charset="-122"/>
              <a:sym typeface="Segoe UI" panose="020B0502040204020203" pitchFamily="34" charset="0"/>
            </a:endParaRPr>
          </a:p>
        </p:txBody>
      </p:sp>
      <p:pic>
        <p:nvPicPr>
          <p:cNvPr id="5" name="图片 4" descr="SRA2021-G05-小组LOGO"/>
          <p:cNvPicPr>
            <a:picLocks noChangeAspect="1"/>
          </p:cNvPicPr>
          <p:nvPr>
            <p:custDataLst>
              <p:tags r:id="rId1"/>
            </p:custDataLst>
          </p:nvPr>
        </p:nvPicPr>
        <p:blipFill>
          <a:blip r:embed="rId2"/>
          <a:srcRect l="29148" t="27087" r="38560" b="21735"/>
          <a:stretch>
            <a:fillRect/>
          </a:stretch>
        </p:blipFill>
        <p:spPr>
          <a:xfrm>
            <a:off x="1122680" y="1620520"/>
            <a:ext cx="1739265" cy="2328545"/>
          </a:xfrm>
          <a:prstGeom prst="rect">
            <a:avLst/>
          </a:prstGeom>
        </p:spPr>
      </p:pic>
      <p:sp>
        <p:nvSpPr>
          <p:cNvPr id="9" name="文本框 8"/>
          <p:cNvSpPr txBox="1"/>
          <p:nvPr/>
        </p:nvSpPr>
        <p:spPr>
          <a:xfrm>
            <a:off x="3246120" y="1620520"/>
            <a:ext cx="7707630" cy="1476375"/>
          </a:xfrm>
          <a:prstGeom prst="rect">
            <a:avLst/>
          </a:prstGeom>
          <a:noFill/>
        </p:spPr>
        <p:txBody>
          <a:bodyPr wrap="square" rtlCol="0" anchor="t">
            <a:spAutoFit/>
          </a:bodyPr>
          <a:p>
            <a:pPr indent="457200" algn="l" fontAlgn="auto">
              <a:lnSpc>
                <a:spcPct val="150000"/>
              </a:lnSpc>
              <a:buClrTx/>
              <a:buSzTx/>
              <a:buNone/>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我们希望开发一个以生鲜、食品等日用品为主体，以视频的形式推广商品的跨平台的社区团购移动互联网平台，并通过连接在线和离线世界，弥合数字世界与现实世界之间的鸿沟。</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050592" y="2951"/>
            <a:ext cx="1729838" cy="4009491"/>
          </a:xfrm>
          <a:prstGeom prst="rect">
            <a:avLst/>
          </a:prstGeom>
          <a:solidFill>
            <a:srgbClr val="2238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241946" y="2879683"/>
            <a:ext cx="3357349" cy="1839296"/>
            <a:chOff x="0" y="3010281"/>
            <a:chExt cx="6441740" cy="3704871"/>
          </a:xfrm>
        </p:grpSpPr>
        <p:sp>
          <p:nvSpPr>
            <p:cNvPr id="3" name="Freeform 5"/>
            <p:cNvSpPr/>
            <p:nvPr/>
          </p:nvSpPr>
          <p:spPr bwMode="auto">
            <a:xfrm>
              <a:off x="1136453" y="4233751"/>
              <a:ext cx="4196555" cy="2481401"/>
            </a:xfrm>
            <a:custGeom>
              <a:avLst/>
              <a:gdLst>
                <a:gd name="T0" fmla="*/ 757 w 757"/>
                <a:gd name="T1" fmla="*/ 322 h 432"/>
                <a:gd name="T2" fmla="*/ 380 w 757"/>
                <a:gd name="T3" fmla="*/ 432 h 432"/>
                <a:gd name="T4" fmla="*/ 0 w 757"/>
                <a:gd name="T5" fmla="*/ 322 h 432"/>
                <a:gd name="T6" fmla="*/ 77 w 757"/>
                <a:gd name="T7" fmla="*/ 0 h 432"/>
                <a:gd name="T8" fmla="*/ 678 w 757"/>
                <a:gd name="T9" fmla="*/ 0 h 432"/>
                <a:gd name="T10" fmla="*/ 757 w 757"/>
                <a:gd name="T11" fmla="*/ 322 h 432"/>
              </a:gdLst>
              <a:ahLst/>
              <a:cxnLst>
                <a:cxn ang="0">
                  <a:pos x="T0" y="T1"/>
                </a:cxn>
                <a:cxn ang="0">
                  <a:pos x="T2" y="T3"/>
                </a:cxn>
                <a:cxn ang="0">
                  <a:pos x="T4" y="T5"/>
                </a:cxn>
                <a:cxn ang="0">
                  <a:pos x="T6" y="T7"/>
                </a:cxn>
                <a:cxn ang="0">
                  <a:pos x="T8" y="T9"/>
                </a:cxn>
                <a:cxn ang="0">
                  <a:pos x="T10" y="T11"/>
                </a:cxn>
              </a:cxnLst>
              <a:rect l="0" t="0" r="r" b="b"/>
              <a:pathLst>
                <a:path w="757" h="432">
                  <a:moveTo>
                    <a:pt x="757" y="322"/>
                  </a:moveTo>
                  <a:lnTo>
                    <a:pt x="380" y="432"/>
                  </a:lnTo>
                  <a:lnTo>
                    <a:pt x="0" y="322"/>
                  </a:lnTo>
                  <a:lnTo>
                    <a:pt x="77" y="0"/>
                  </a:lnTo>
                  <a:lnTo>
                    <a:pt x="678" y="0"/>
                  </a:lnTo>
                  <a:lnTo>
                    <a:pt x="757" y="322"/>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0" y="3010281"/>
              <a:ext cx="6441736" cy="2067834"/>
            </a:xfrm>
            <a:custGeom>
              <a:avLst/>
              <a:gdLst>
                <a:gd name="T0" fmla="*/ 1162 w 1162"/>
                <a:gd name="T1" fmla="*/ 128 h 360"/>
                <a:gd name="T2" fmla="*/ 581 w 1162"/>
                <a:gd name="T3" fmla="*/ 0 h 360"/>
                <a:gd name="T4" fmla="*/ 0 w 1162"/>
                <a:gd name="T5" fmla="*/ 128 h 360"/>
                <a:gd name="T6" fmla="*/ 0 w 1162"/>
                <a:gd name="T7" fmla="*/ 185 h 360"/>
                <a:gd name="T8" fmla="*/ 581 w 1162"/>
                <a:gd name="T9" fmla="*/ 360 h 360"/>
                <a:gd name="T10" fmla="*/ 1162 w 1162"/>
                <a:gd name="T11" fmla="*/ 185 h 360"/>
                <a:gd name="T12" fmla="*/ 1162 w 1162"/>
                <a:gd name="T13" fmla="*/ 128 h 360"/>
              </a:gdLst>
              <a:ahLst/>
              <a:cxnLst>
                <a:cxn ang="0">
                  <a:pos x="T0" y="T1"/>
                </a:cxn>
                <a:cxn ang="0">
                  <a:pos x="T2" y="T3"/>
                </a:cxn>
                <a:cxn ang="0">
                  <a:pos x="T4" y="T5"/>
                </a:cxn>
                <a:cxn ang="0">
                  <a:pos x="T6" y="T7"/>
                </a:cxn>
                <a:cxn ang="0">
                  <a:pos x="T8" y="T9"/>
                </a:cxn>
                <a:cxn ang="0">
                  <a:pos x="T10" y="T11"/>
                </a:cxn>
                <a:cxn ang="0">
                  <a:pos x="T12" y="T13"/>
                </a:cxn>
              </a:cxnLst>
              <a:rect l="0" t="0" r="r" b="b"/>
              <a:pathLst>
                <a:path w="1162" h="360">
                  <a:moveTo>
                    <a:pt x="1162" y="128"/>
                  </a:moveTo>
                  <a:lnTo>
                    <a:pt x="581" y="0"/>
                  </a:lnTo>
                  <a:lnTo>
                    <a:pt x="0" y="128"/>
                  </a:lnTo>
                  <a:lnTo>
                    <a:pt x="0" y="185"/>
                  </a:lnTo>
                  <a:lnTo>
                    <a:pt x="581" y="360"/>
                  </a:lnTo>
                  <a:lnTo>
                    <a:pt x="1162" y="185"/>
                  </a:lnTo>
                  <a:lnTo>
                    <a:pt x="1162" y="128"/>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 name="Freeform 8"/>
            <p:cNvSpPr/>
            <p:nvPr/>
          </p:nvSpPr>
          <p:spPr bwMode="auto">
            <a:xfrm>
              <a:off x="16633" y="3010281"/>
              <a:ext cx="6425107" cy="1757659"/>
            </a:xfrm>
            <a:custGeom>
              <a:avLst/>
              <a:gdLst>
                <a:gd name="T0" fmla="*/ 578 w 1159"/>
                <a:gd name="T1" fmla="*/ 306 h 306"/>
                <a:gd name="T2" fmla="*/ 0 w 1159"/>
                <a:gd name="T3" fmla="*/ 128 h 306"/>
                <a:gd name="T4" fmla="*/ 578 w 1159"/>
                <a:gd name="T5" fmla="*/ 0 h 306"/>
                <a:gd name="T6" fmla="*/ 1159 w 1159"/>
                <a:gd name="T7" fmla="*/ 128 h 306"/>
                <a:gd name="T8" fmla="*/ 578 w 1159"/>
                <a:gd name="T9" fmla="*/ 306 h 306"/>
              </a:gdLst>
              <a:ahLst/>
              <a:cxnLst>
                <a:cxn ang="0">
                  <a:pos x="T0" y="T1"/>
                </a:cxn>
                <a:cxn ang="0">
                  <a:pos x="T2" y="T3"/>
                </a:cxn>
                <a:cxn ang="0">
                  <a:pos x="T4" y="T5"/>
                </a:cxn>
                <a:cxn ang="0">
                  <a:pos x="T6" y="T7"/>
                </a:cxn>
                <a:cxn ang="0">
                  <a:pos x="T8" y="T9"/>
                </a:cxn>
              </a:cxnLst>
              <a:rect l="0" t="0" r="r" b="b"/>
              <a:pathLst>
                <a:path w="1159" h="306">
                  <a:moveTo>
                    <a:pt x="578" y="306"/>
                  </a:moveTo>
                  <a:lnTo>
                    <a:pt x="0" y="128"/>
                  </a:lnTo>
                  <a:lnTo>
                    <a:pt x="578" y="0"/>
                  </a:lnTo>
                  <a:lnTo>
                    <a:pt x="1159" y="128"/>
                  </a:lnTo>
                  <a:lnTo>
                    <a:pt x="578" y="306"/>
                  </a:lnTo>
                  <a:close/>
                </a:path>
              </a:pathLst>
            </a:custGeom>
            <a:solidFill>
              <a:srgbClr val="22385C"/>
            </a:solidFill>
            <a:ln w="38100">
              <a:solidFill>
                <a:schemeClr val="bg1"/>
              </a:solidFill>
            </a:ln>
          </p:spPr>
          <p:txBody>
            <a:bodyPr vert="horz" wrap="square" lIns="91440" tIns="45720" rIns="91440" bIns="45720" numCol="1" anchor="t" anchorCtr="0" compatLnSpc="1"/>
            <a:lstStyle/>
            <a:p>
              <a:endParaRPr lang="zh-CN" altLang="en-US"/>
            </a:p>
          </p:txBody>
        </p:sp>
        <p:sp>
          <p:nvSpPr>
            <p:cNvPr id="6" name="Freeform 9"/>
            <p:cNvSpPr/>
            <p:nvPr/>
          </p:nvSpPr>
          <p:spPr bwMode="auto">
            <a:xfrm>
              <a:off x="3098910" y="3802950"/>
              <a:ext cx="2821726" cy="172320"/>
            </a:xfrm>
            <a:custGeom>
              <a:avLst/>
              <a:gdLst>
                <a:gd name="T0" fmla="*/ 335 w 336"/>
                <a:gd name="T1" fmla="*/ 13 h 20"/>
                <a:gd name="T2" fmla="*/ 326 w 336"/>
                <a:gd name="T3" fmla="*/ 19 h 20"/>
                <a:gd name="T4" fmla="*/ 7 w 336"/>
                <a:gd name="T5" fmla="*/ 16 h 20"/>
                <a:gd name="T6" fmla="*/ 0 w 336"/>
                <a:gd name="T7" fmla="*/ 7 h 20"/>
                <a:gd name="T8" fmla="*/ 0 w 336"/>
                <a:gd name="T9" fmla="*/ 7 h 20"/>
                <a:gd name="T10" fmla="*/ 9 w 336"/>
                <a:gd name="T11" fmla="*/ 1 h 20"/>
                <a:gd name="T12" fmla="*/ 329 w 336"/>
                <a:gd name="T13" fmla="*/ 4 h 20"/>
                <a:gd name="T14" fmla="*/ 335 w 336"/>
                <a:gd name="T15" fmla="*/ 13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6" h="20">
                  <a:moveTo>
                    <a:pt x="335" y="13"/>
                  </a:moveTo>
                  <a:cubicBezTo>
                    <a:pt x="335" y="17"/>
                    <a:pt x="331" y="20"/>
                    <a:pt x="326" y="19"/>
                  </a:cubicBezTo>
                  <a:cubicBezTo>
                    <a:pt x="7" y="16"/>
                    <a:pt x="7" y="16"/>
                    <a:pt x="7" y="16"/>
                  </a:cubicBezTo>
                  <a:cubicBezTo>
                    <a:pt x="3" y="15"/>
                    <a:pt x="0" y="11"/>
                    <a:pt x="0" y="7"/>
                  </a:cubicBezTo>
                  <a:cubicBezTo>
                    <a:pt x="0" y="7"/>
                    <a:pt x="0" y="7"/>
                    <a:pt x="0" y="7"/>
                  </a:cubicBezTo>
                  <a:cubicBezTo>
                    <a:pt x="1" y="3"/>
                    <a:pt x="5" y="0"/>
                    <a:pt x="9" y="1"/>
                  </a:cubicBezTo>
                  <a:cubicBezTo>
                    <a:pt x="329" y="4"/>
                    <a:pt x="329" y="4"/>
                    <a:pt x="329" y="4"/>
                  </a:cubicBezTo>
                  <a:cubicBezTo>
                    <a:pt x="333" y="5"/>
                    <a:pt x="336" y="9"/>
                    <a:pt x="335" y="1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p:nvPr/>
          </p:nvSpPr>
          <p:spPr bwMode="auto">
            <a:xfrm>
              <a:off x="5817161" y="3833066"/>
              <a:ext cx="133048" cy="970735"/>
            </a:xfrm>
            <a:custGeom>
              <a:avLst/>
              <a:gdLst>
                <a:gd name="T0" fmla="*/ 16 w 16"/>
                <a:gd name="T1" fmla="*/ 104 h 112"/>
                <a:gd name="T2" fmla="*/ 8 w 16"/>
                <a:gd name="T3" fmla="*/ 112 h 112"/>
                <a:gd name="T4" fmla="*/ 8 w 16"/>
                <a:gd name="T5" fmla="*/ 112 h 112"/>
                <a:gd name="T6" fmla="*/ 0 w 16"/>
                <a:gd name="T7" fmla="*/ 104 h 112"/>
                <a:gd name="T8" fmla="*/ 0 w 16"/>
                <a:gd name="T9" fmla="*/ 8 h 112"/>
                <a:gd name="T10" fmla="*/ 8 w 16"/>
                <a:gd name="T11" fmla="*/ 0 h 112"/>
                <a:gd name="T12" fmla="*/ 8 w 16"/>
                <a:gd name="T13" fmla="*/ 0 h 112"/>
                <a:gd name="T14" fmla="*/ 16 w 16"/>
                <a:gd name="T15" fmla="*/ 8 h 112"/>
                <a:gd name="T16" fmla="*/ 16 w 16"/>
                <a:gd name="T17"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2">
                  <a:moveTo>
                    <a:pt x="16" y="104"/>
                  </a:moveTo>
                  <a:cubicBezTo>
                    <a:pt x="16" y="109"/>
                    <a:pt x="13" y="112"/>
                    <a:pt x="8" y="112"/>
                  </a:cubicBezTo>
                  <a:cubicBezTo>
                    <a:pt x="8" y="112"/>
                    <a:pt x="8" y="112"/>
                    <a:pt x="8" y="112"/>
                  </a:cubicBezTo>
                  <a:cubicBezTo>
                    <a:pt x="3" y="112"/>
                    <a:pt x="0" y="109"/>
                    <a:pt x="0" y="104"/>
                  </a:cubicBezTo>
                  <a:cubicBezTo>
                    <a:pt x="0" y="8"/>
                    <a:pt x="0" y="8"/>
                    <a:pt x="0" y="8"/>
                  </a:cubicBezTo>
                  <a:cubicBezTo>
                    <a:pt x="0" y="3"/>
                    <a:pt x="3" y="0"/>
                    <a:pt x="8" y="0"/>
                  </a:cubicBezTo>
                  <a:cubicBezTo>
                    <a:pt x="8" y="0"/>
                    <a:pt x="8" y="0"/>
                    <a:pt x="8" y="0"/>
                  </a:cubicBezTo>
                  <a:cubicBezTo>
                    <a:pt x="13" y="0"/>
                    <a:pt x="16" y="3"/>
                    <a:pt x="16" y="8"/>
                  </a:cubicBezTo>
                  <a:lnTo>
                    <a:pt x="16" y="10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5660082" y="4664548"/>
              <a:ext cx="443493" cy="459518"/>
            </a:xfrm>
            <a:prstGeom prst="ellipse">
              <a:avLst/>
            </a:prstGeom>
            <a:solidFill>
              <a:srgbClr val="22385C"/>
            </a:solidFill>
            <a:ln>
              <a:noFill/>
            </a:ln>
          </p:spPr>
          <p:txBody>
            <a:bodyPr vert="horz" wrap="square" lIns="91440" tIns="45720" rIns="91440" bIns="45720" numCol="1" anchor="t" anchorCtr="0" compatLnSpc="1"/>
            <a:lstStyle/>
            <a:p>
              <a:endParaRPr lang="zh-CN" altLang="en-US"/>
            </a:p>
          </p:txBody>
        </p:sp>
        <p:sp>
          <p:nvSpPr>
            <p:cNvPr id="9" name="Freeform 12"/>
            <p:cNvSpPr/>
            <p:nvPr/>
          </p:nvSpPr>
          <p:spPr bwMode="auto">
            <a:xfrm>
              <a:off x="5593558" y="5279157"/>
              <a:ext cx="576541" cy="1079869"/>
            </a:xfrm>
            <a:custGeom>
              <a:avLst/>
              <a:gdLst>
                <a:gd name="T0" fmla="*/ 69 w 69"/>
                <a:gd name="T1" fmla="*/ 114 h 124"/>
                <a:gd name="T2" fmla="*/ 59 w 69"/>
                <a:gd name="T3" fmla="*/ 124 h 124"/>
                <a:gd name="T4" fmla="*/ 10 w 69"/>
                <a:gd name="T5" fmla="*/ 124 h 124"/>
                <a:gd name="T6" fmla="*/ 0 w 69"/>
                <a:gd name="T7" fmla="*/ 114 h 124"/>
                <a:gd name="T8" fmla="*/ 10 w 69"/>
                <a:gd name="T9" fmla="*/ 10 h 124"/>
                <a:gd name="T10" fmla="*/ 20 w 69"/>
                <a:gd name="T11" fmla="*/ 0 h 124"/>
                <a:gd name="T12" fmla="*/ 49 w 69"/>
                <a:gd name="T13" fmla="*/ 0 h 124"/>
                <a:gd name="T14" fmla="*/ 59 w 69"/>
                <a:gd name="T15" fmla="*/ 10 h 124"/>
                <a:gd name="T16" fmla="*/ 69 w 69"/>
                <a:gd name="T17" fmla="*/ 1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24">
                  <a:moveTo>
                    <a:pt x="69" y="114"/>
                  </a:moveTo>
                  <a:cubicBezTo>
                    <a:pt x="69" y="119"/>
                    <a:pt x="64" y="124"/>
                    <a:pt x="59" y="124"/>
                  </a:cubicBezTo>
                  <a:cubicBezTo>
                    <a:pt x="10" y="124"/>
                    <a:pt x="10" y="124"/>
                    <a:pt x="10" y="124"/>
                  </a:cubicBezTo>
                  <a:cubicBezTo>
                    <a:pt x="4" y="124"/>
                    <a:pt x="0" y="119"/>
                    <a:pt x="0" y="114"/>
                  </a:cubicBezTo>
                  <a:cubicBezTo>
                    <a:pt x="10" y="10"/>
                    <a:pt x="10" y="10"/>
                    <a:pt x="10" y="10"/>
                  </a:cubicBezTo>
                  <a:cubicBezTo>
                    <a:pt x="10" y="5"/>
                    <a:pt x="14" y="0"/>
                    <a:pt x="20" y="0"/>
                  </a:cubicBezTo>
                  <a:cubicBezTo>
                    <a:pt x="49" y="0"/>
                    <a:pt x="49" y="0"/>
                    <a:pt x="49" y="0"/>
                  </a:cubicBezTo>
                  <a:cubicBezTo>
                    <a:pt x="55" y="0"/>
                    <a:pt x="59" y="5"/>
                    <a:pt x="59" y="10"/>
                  </a:cubicBezTo>
                  <a:lnTo>
                    <a:pt x="69" y="114"/>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0" name="Freeform 13"/>
            <p:cNvSpPr/>
            <p:nvPr/>
          </p:nvSpPr>
          <p:spPr bwMode="auto">
            <a:xfrm>
              <a:off x="5665623" y="5003445"/>
              <a:ext cx="404689" cy="310175"/>
            </a:xfrm>
            <a:custGeom>
              <a:avLst/>
              <a:gdLst>
                <a:gd name="T0" fmla="*/ 48 w 48"/>
                <a:gd name="T1" fmla="*/ 26 h 36"/>
                <a:gd name="T2" fmla="*/ 38 w 48"/>
                <a:gd name="T3" fmla="*/ 36 h 36"/>
                <a:gd name="T4" fmla="*/ 10 w 48"/>
                <a:gd name="T5" fmla="*/ 36 h 36"/>
                <a:gd name="T6" fmla="*/ 0 w 48"/>
                <a:gd name="T7" fmla="*/ 26 h 36"/>
                <a:gd name="T8" fmla="*/ 0 w 48"/>
                <a:gd name="T9" fmla="*/ 10 h 36"/>
                <a:gd name="T10" fmla="*/ 10 w 48"/>
                <a:gd name="T11" fmla="*/ 0 h 36"/>
                <a:gd name="T12" fmla="*/ 38 w 48"/>
                <a:gd name="T13" fmla="*/ 0 h 36"/>
                <a:gd name="T14" fmla="*/ 48 w 48"/>
                <a:gd name="T15" fmla="*/ 10 h 36"/>
                <a:gd name="T16" fmla="*/ 48 w 48"/>
                <a:gd name="T17"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6">
                  <a:moveTo>
                    <a:pt x="48" y="26"/>
                  </a:moveTo>
                  <a:cubicBezTo>
                    <a:pt x="48" y="32"/>
                    <a:pt x="44" y="36"/>
                    <a:pt x="38" y="36"/>
                  </a:cubicBezTo>
                  <a:cubicBezTo>
                    <a:pt x="10" y="36"/>
                    <a:pt x="10" y="36"/>
                    <a:pt x="10" y="36"/>
                  </a:cubicBezTo>
                  <a:cubicBezTo>
                    <a:pt x="4" y="36"/>
                    <a:pt x="0" y="32"/>
                    <a:pt x="0" y="26"/>
                  </a:cubicBezTo>
                  <a:cubicBezTo>
                    <a:pt x="0" y="10"/>
                    <a:pt x="0" y="10"/>
                    <a:pt x="0" y="10"/>
                  </a:cubicBezTo>
                  <a:cubicBezTo>
                    <a:pt x="0" y="4"/>
                    <a:pt x="4" y="0"/>
                    <a:pt x="10" y="0"/>
                  </a:cubicBezTo>
                  <a:cubicBezTo>
                    <a:pt x="38" y="0"/>
                    <a:pt x="38" y="0"/>
                    <a:pt x="38" y="0"/>
                  </a:cubicBezTo>
                  <a:cubicBezTo>
                    <a:pt x="44" y="0"/>
                    <a:pt x="48" y="4"/>
                    <a:pt x="48" y="10"/>
                  </a:cubicBezTo>
                  <a:lnTo>
                    <a:pt x="48" y="26"/>
                  </a:lnTo>
                  <a:close/>
                </a:path>
              </a:pathLst>
            </a:custGeom>
            <a:solidFill>
              <a:srgbClr val="22385C"/>
            </a:solidFill>
            <a:ln>
              <a:noFill/>
            </a:ln>
          </p:spPr>
          <p:txBody>
            <a:bodyPr vert="horz" wrap="square" lIns="91440" tIns="45720" rIns="91440" bIns="45720" numCol="1" anchor="t" anchorCtr="0" compatLnSpc="1"/>
            <a:lstStyle/>
            <a:p>
              <a:endParaRPr lang="zh-CN" altLang="en-US"/>
            </a:p>
          </p:txBody>
        </p:sp>
        <p:sp>
          <p:nvSpPr>
            <p:cNvPr id="11" name="Oval 14"/>
            <p:cNvSpPr>
              <a:spLocks noChangeArrowheads="1"/>
            </p:cNvSpPr>
            <p:nvPr/>
          </p:nvSpPr>
          <p:spPr bwMode="auto">
            <a:xfrm>
              <a:off x="2816181" y="3711047"/>
              <a:ext cx="820462" cy="304433"/>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grpSp>
      <p:sp>
        <p:nvSpPr>
          <p:cNvPr id="13" name="文本框 12"/>
          <p:cNvSpPr txBox="1"/>
          <p:nvPr/>
        </p:nvSpPr>
        <p:spPr>
          <a:xfrm>
            <a:off x="4711625" y="2926573"/>
            <a:ext cx="1009934" cy="1861185"/>
          </a:xfrm>
          <a:prstGeom prst="rect">
            <a:avLst/>
          </a:prstGeom>
          <a:noFill/>
        </p:spPr>
        <p:txBody>
          <a:bodyPr wrap="square" rtlCol="0">
            <a:spAutoFit/>
          </a:bodyPr>
          <a:lstStyle/>
          <a:p>
            <a:r>
              <a:rPr lang="en-US" altLang="zh-CN" sz="11500" dirty="0" smtClean="0">
                <a:solidFill>
                  <a:srgbClr val="22385C"/>
                </a:solidFill>
                <a:latin typeface="Impact" panose="020B0806030902050204" pitchFamily="34" charset="0"/>
              </a:rPr>
              <a:t>2</a:t>
            </a:r>
            <a:endParaRPr lang="zh-CN" altLang="en-US" sz="11500" dirty="0">
              <a:solidFill>
                <a:srgbClr val="22385C"/>
              </a:solidFill>
              <a:latin typeface="Impact" panose="020B0806030902050204" pitchFamily="34" charset="0"/>
            </a:endParaRPr>
          </a:p>
        </p:txBody>
      </p:sp>
      <p:sp>
        <p:nvSpPr>
          <p:cNvPr id="14" name="文本框 13"/>
          <p:cNvSpPr txBox="1"/>
          <p:nvPr/>
        </p:nvSpPr>
        <p:spPr>
          <a:xfrm>
            <a:off x="5721602" y="3261923"/>
            <a:ext cx="5415012" cy="1106805"/>
          </a:xfrm>
          <a:prstGeom prst="rect">
            <a:avLst/>
          </a:prstGeom>
          <a:noFill/>
        </p:spPr>
        <p:txBody>
          <a:bodyPr wrap="square" rtlCol="0">
            <a:spAutoFit/>
          </a:bodyPr>
          <a:lstStyle/>
          <a:p>
            <a:pPr algn="dist"/>
            <a:r>
              <a:rPr lang="zh-CN" altLang="en-US" sz="6600" dirty="0" smtClean="0">
                <a:solidFill>
                  <a:srgbClr val="22385C"/>
                </a:solidFill>
                <a:latin typeface="方正兰亭粗黑简体" panose="02000000000000000000" pitchFamily="2" charset="-122"/>
                <a:ea typeface="方正兰亭粗黑简体" panose="02000000000000000000" pitchFamily="2" charset="-122"/>
              </a:rPr>
              <a:t>设计发现阶段</a:t>
            </a:r>
            <a:endParaRPr lang="zh-CN" altLang="en-US" sz="6600" dirty="0" smtClean="0">
              <a:solidFill>
                <a:srgbClr val="22385C"/>
              </a:solidFill>
              <a:latin typeface="方正兰亭粗黑简体" panose="02000000000000000000" pitchFamily="2" charset="-122"/>
              <a:ea typeface="方正兰亭粗黑简体" panose="02000000000000000000" pitchFamily="2" charset="-122"/>
            </a:endParaRPr>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666750" y="358140"/>
            <a:ext cx="6844030"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Design Discovery 设计发现阶段</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23596" name="矩形 4"/>
          <p:cNvSpPr>
            <a:spLocks noChangeArrowheads="1"/>
          </p:cNvSpPr>
          <p:nvPr/>
        </p:nvSpPr>
        <p:spPr bwMode="auto">
          <a:xfrm>
            <a:off x="942975" y="1413510"/>
            <a:ext cx="10906125" cy="2861310"/>
          </a:xfrm>
          <a:prstGeom prst="rect">
            <a:avLst/>
          </a:prstGeom>
          <a:noFill/>
          <a:ln w="9525">
            <a:noFill/>
            <a:miter lim="800000"/>
          </a:ln>
        </p:spPr>
        <p:txBody>
          <a:bodyPr wrap="square" lIns="91440" tIns="45720" rIns="91440" bIns="45720">
            <a:spAutoFit/>
          </a:bodyPr>
          <a:lstStyle/>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为了解决这个问题，我们需要设身处地为客户着想。为他们的问题和需要找到同理心。</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1.客户和任务的特征（又称需求发现Needfinding）</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2.了解客户的期望</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3.确定项目范围</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4.评估现有实践和产品</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2874010"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需求发现</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pic>
        <p:nvPicPr>
          <p:cNvPr id="2" name="图片 1"/>
          <p:cNvPicPr>
            <a:picLocks noChangeAspect="1"/>
          </p:cNvPicPr>
          <p:nvPr/>
        </p:nvPicPr>
        <p:blipFill>
          <a:blip r:embed="rId1"/>
          <a:stretch>
            <a:fillRect/>
          </a:stretch>
        </p:blipFill>
        <p:spPr>
          <a:xfrm>
            <a:off x="2551430" y="1517015"/>
            <a:ext cx="7089140" cy="4013835"/>
          </a:xfrm>
          <a:prstGeom prst="rect">
            <a:avLst/>
          </a:prstGeom>
        </p:spPr>
      </p:pic>
      <p:sp>
        <p:nvSpPr>
          <p:cNvPr id="3" name="矩形 4"/>
          <p:cNvSpPr>
            <a:spLocks noChangeArrowheads="1"/>
          </p:cNvSpPr>
          <p:nvPr/>
        </p:nvSpPr>
        <p:spPr bwMode="auto">
          <a:xfrm>
            <a:off x="2551430" y="5727065"/>
            <a:ext cx="7089140" cy="1014730"/>
          </a:xfrm>
          <a:prstGeom prst="rect">
            <a:avLst/>
          </a:prstGeom>
          <a:noFill/>
          <a:ln w="9525">
            <a:noFill/>
            <a:miter lim="800000"/>
          </a:ln>
        </p:spPr>
        <p:txBody>
          <a:bodyPr wrap="square" lIns="91440" tIns="45720" rIns="91440" bIns="45720">
            <a:spAutoFit/>
          </a:bodyPr>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有社区卖货需求的不愿透露名字的小区业主徐先生。</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图为</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用户代表</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访谈。</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963295" y="430530"/>
            <a:ext cx="4695190" cy="645160"/>
          </a:xfrm>
          <a:prstGeom prst="rect">
            <a:avLst/>
          </a:prstGeom>
          <a:solidFill>
            <a:srgbClr val="22385C"/>
          </a:solidFill>
          <a:ln w="9525">
            <a:noFill/>
            <a:miter lim="800000"/>
          </a:ln>
        </p:spPr>
        <p:txBody>
          <a:bodyPr wrap="square" lIns="91440" tIns="45720" rIns="91440" bIns="45720">
            <a:spAutoFit/>
          </a:bodyPr>
          <a:lstStyle/>
          <a:p>
            <a:pPr algn="dist"/>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访谈：背景</a:t>
            </a:r>
            <a:r>
              <a:rPr lang="en-US" altLang="zh-CN" sz="3600" dirty="0" smtClean="0">
                <a:solidFill>
                  <a:schemeClr val="bg1"/>
                </a:solidFill>
                <a:latin typeface="等线" panose="02010600030101010101" charset="-122"/>
                <a:ea typeface="等线" panose="02010600030101010101" charset="-122"/>
                <a:sym typeface="Segoe UI" panose="020B0502040204020203" pitchFamily="34" charset="0"/>
              </a:rPr>
              <a:t>/</a:t>
            </a:r>
            <a:r>
              <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rPr>
              <a:t>场景分析</a:t>
            </a:r>
            <a:endParaRPr lang="zh-CN" altLang="en-US" sz="3600" dirty="0" smtClean="0">
              <a:solidFill>
                <a:schemeClr val="bg1"/>
              </a:solidFill>
              <a:latin typeface="等线" panose="02010600030101010101" charset="-122"/>
              <a:ea typeface="等线" panose="02010600030101010101" charset="-122"/>
              <a:sym typeface="Segoe UI" panose="020B0502040204020203" pitchFamily="34" charset="0"/>
            </a:endParaRPr>
          </a:p>
        </p:txBody>
      </p:sp>
      <p:sp>
        <p:nvSpPr>
          <p:cNvPr id="3" name="矩形 4"/>
          <p:cNvSpPr>
            <a:spLocks noChangeArrowheads="1"/>
          </p:cNvSpPr>
          <p:nvPr/>
        </p:nvSpPr>
        <p:spPr bwMode="auto">
          <a:xfrm>
            <a:off x="963295" y="1446530"/>
            <a:ext cx="10084435" cy="5169535"/>
          </a:xfrm>
          <a:prstGeom prst="rect">
            <a:avLst/>
          </a:prstGeom>
          <a:noFill/>
          <a:ln w="9525">
            <a:noFill/>
            <a:miter lim="800000"/>
          </a:ln>
        </p:spPr>
        <p:txBody>
          <a:bodyPr wrap="square" lIns="91440" tIns="45720" rIns="91440" bIns="45720">
            <a:spAutoFit/>
          </a:bodyPr>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有社区卖货和</a:t>
            </a: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买货需求的不愿透露名字的小区业主徐先生。</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群里分享物品，有些是小商贩通过微信渠道宣传；</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rPr>
              <a:t>有东西不要,不想了解但仍会被消息轰炸，信息过载，信息不够分类以及系统；</a:t>
            </a: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作为使用者，面临问题：</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（1）在群内，接收到大量的无用消息（消息轰炸）</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（2）买了东西以后，被拉进团购群</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（3）占用时间和精力，但是收获很少</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r>
              <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rPr>
              <a:t>（4）在群内，会有大量推销人员的存在，同时也会面临诈骗问题</a:t>
            </a:r>
            <a:endParaRPr sz="2000" dirty="0">
              <a:solidFill>
                <a:srgbClr val="262626"/>
              </a:solidFill>
              <a:latin typeface="宋体" panose="02010600030101010101" pitchFamily="2" charset="-122"/>
              <a:ea typeface="宋体" panose="02010600030101010101" pitchFamily="2" charset="-122"/>
              <a:cs typeface="宋体" panose="02010600030101010101" pitchFamily="2" charset="-122"/>
              <a:sym typeface="+mn-ea"/>
            </a:endParaRPr>
          </a:p>
          <a:p>
            <a:pPr indent="457200" algn="l" fontAlgn="auto">
              <a:lnSpc>
                <a:spcPct val="150000"/>
              </a:lnSpc>
              <a:buClrTx/>
              <a:buSzTx/>
              <a:buFontTx/>
            </a:pPr>
            <a:endParaRPr lang="zh-CN" sz="2000" dirty="0">
              <a:solidFill>
                <a:srgbClr val="262626"/>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fade/>
  </p:transition>
  <p:timing>
    <p:tnLst>
      <p:par>
        <p:cTn id="1" dur="indefinite" restart="never" nodeType="tmRoot"/>
      </p:par>
    </p:tnLst>
  </p:timing>
</p:sld>
</file>

<file path=ppt/tags/tag1.xml><?xml version="1.0" encoding="utf-8"?>
<p:tagLst xmlns:p="http://schemas.openxmlformats.org/presentationml/2006/main">
  <p:tag name="KSO_WM_UNIT_PLACING_PICTURE_USER_VIEWPORT" val="{&quot;height&quot;:4541,&quot;width&quot;:5376}"/>
</p:tagLst>
</file>

<file path=ppt/tags/tag2.xml><?xml version="1.0" encoding="utf-8"?>
<p:tagLst xmlns:p="http://schemas.openxmlformats.org/presentationml/2006/main">
  <p:tag name="KSO_WM_UNIT_PLACING_PICTURE_USER_VIEWPORT" val="{&quot;height&quot;:4348,&quot;width&quot;:830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1933</Words>
  <Application>WPS 演示</Application>
  <PresentationFormat>自定义</PresentationFormat>
  <Paragraphs>245</Paragraphs>
  <Slides>34</Slides>
  <Notes>2</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34</vt:i4>
      </vt:variant>
    </vt:vector>
  </HeadingPairs>
  <TitlesOfParts>
    <vt:vector size="52" baseType="lpstr">
      <vt:lpstr>Arial</vt:lpstr>
      <vt:lpstr>宋体</vt:lpstr>
      <vt:lpstr>Wingdings</vt:lpstr>
      <vt:lpstr>方正兰亭粗黑简体</vt:lpstr>
      <vt:lpstr>黑体</vt:lpstr>
      <vt:lpstr>造字工房悦黑体验版纤细体</vt:lpstr>
      <vt:lpstr>Impact</vt:lpstr>
      <vt:lpstr>Segoe UI</vt:lpstr>
      <vt:lpstr>华文细黑</vt:lpstr>
      <vt:lpstr>Calibri</vt:lpstr>
      <vt:lpstr>微软雅黑</vt:lpstr>
      <vt:lpstr>Arial Unicode MS</vt:lpstr>
      <vt:lpstr>Calibri Light</vt:lpstr>
      <vt:lpstr>等线</vt:lpstr>
      <vt:lpstr>华文彩云</vt:lpstr>
      <vt:lpstr>华文仿宋</vt:lpstr>
      <vt:lpstr>隶书</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creator>PPTS</dc:creator>
  <cp:keywords>PPTS</cp:keywords>
  <dc:description>PPTS</dc:description>
  <dc:subject>PPTS</dc:subject>
  <cp:category>PPTS</cp:category>
  <cp:lastModifiedBy>26923</cp:lastModifiedBy>
  <cp:revision>289</cp:revision>
  <dcterms:created xsi:type="dcterms:W3CDTF">2016-03-13T07:47:00Z</dcterms:created>
  <dcterms:modified xsi:type="dcterms:W3CDTF">2021-05-11T14:19:53Z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26B94813B89445368E380CC3A6ADF237</vt:lpwstr>
  </property>
</Properties>
</file>

<file path=docProps/thumbnail.jpeg>
</file>